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57"/>
  </p:notesMasterIdLst>
  <p:sldIdLst>
    <p:sldId id="256" r:id="rId2"/>
    <p:sldId id="279" r:id="rId3"/>
    <p:sldId id="274" r:id="rId4"/>
    <p:sldId id="282" r:id="rId5"/>
    <p:sldId id="283" r:id="rId6"/>
    <p:sldId id="258" r:id="rId7"/>
    <p:sldId id="259" r:id="rId8"/>
    <p:sldId id="260" r:id="rId9"/>
    <p:sldId id="280" r:id="rId10"/>
    <p:sldId id="261" r:id="rId11"/>
    <p:sldId id="262" r:id="rId12"/>
    <p:sldId id="263" r:id="rId13"/>
    <p:sldId id="275" r:id="rId14"/>
    <p:sldId id="303" r:id="rId15"/>
    <p:sldId id="304" r:id="rId16"/>
    <p:sldId id="302" r:id="rId17"/>
    <p:sldId id="284" r:id="rId18"/>
    <p:sldId id="285" r:id="rId19"/>
    <p:sldId id="286" r:id="rId20"/>
    <p:sldId id="301" r:id="rId21"/>
    <p:sldId id="287" r:id="rId22"/>
    <p:sldId id="288" r:id="rId23"/>
    <p:sldId id="289" r:id="rId24"/>
    <p:sldId id="290" r:id="rId25"/>
    <p:sldId id="296" r:id="rId26"/>
    <p:sldId id="291" r:id="rId27"/>
    <p:sldId id="306" r:id="rId28"/>
    <p:sldId id="305" r:id="rId29"/>
    <p:sldId id="294" r:id="rId30"/>
    <p:sldId id="298" r:id="rId31"/>
    <p:sldId id="299" r:id="rId32"/>
    <p:sldId id="300" r:id="rId33"/>
    <p:sldId id="295" r:id="rId34"/>
    <p:sldId id="292" r:id="rId35"/>
    <p:sldId id="293" r:id="rId36"/>
    <p:sldId id="307" r:id="rId37"/>
    <p:sldId id="308" r:id="rId38"/>
    <p:sldId id="309" r:id="rId39"/>
    <p:sldId id="310" r:id="rId40"/>
    <p:sldId id="311" r:id="rId41"/>
    <p:sldId id="313" r:id="rId42"/>
    <p:sldId id="312" r:id="rId43"/>
    <p:sldId id="297" r:id="rId44"/>
    <p:sldId id="315" r:id="rId45"/>
    <p:sldId id="316" r:id="rId46"/>
    <p:sldId id="314" r:id="rId47"/>
    <p:sldId id="266" r:id="rId48"/>
    <p:sldId id="268" r:id="rId49"/>
    <p:sldId id="270" r:id="rId50"/>
    <p:sldId id="271" r:id="rId51"/>
    <p:sldId id="277" r:id="rId52"/>
    <p:sldId id="272" r:id="rId53"/>
    <p:sldId id="278" r:id="rId54"/>
    <p:sldId id="281" r:id="rId55"/>
    <p:sldId id="269" r:id="rId56"/>
  </p:sldIdLst>
  <p:sldSz cx="9144000" cy="6858000" type="screen4x3"/>
  <p:notesSz cx="6858000" cy="9144000"/>
  <p:embeddedFontLst>
    <p:embeddedFont>
      <p:font typeface="Helvetica Neue" panose="02000503000000020004" pitchFamily="2"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2" roundtripDataSignature="AMtx7mgGZQHJNN+O2LLKjFCmnZtTawXEC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E43ED6B-5084-45CA-82E5-017FBAD06A31}">
  <a:tblStyle styleId="{3E43ED6B-5084-45CA-82E5-017FBAD06A31}"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68" autoAdjust="0"/>
    <p:restoredTop sz="94625"/>
  </p:normalViewPr>
  <p:slideViewPr>
    <p:cSldViewPr snapToGrid="0">
      <p:cViewPr varScale="1">
        <p:scale>
          <a:sx n="116" d="100"/>
          <a:sy n="116" d="100"/>
        </p:scale>
        <p:origin x="1224" y="184"/>
      </p:cViewPr>
      <p:guideLst>
        <p:guide orient="horz" pos="216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400"/>
              </a:spcBef>
              <a:spcAft>
                <a:spcPts val="0"/>
              </a:spcAft>
              <a:buSzPts val="1400"/>
              <a:buNone/>
              <a:defRPr sz="1200" b="0" i="0" u="none" strike="noStrike" cap="none">
                <a:latin typeface="Arial"/>
                <a:ea typeface="Arial"/>
                <a:cs typeface="Arial"/>
                <a:sym typeface="Arial"/>
              </a:defRPr>
            </a:lvl1pPr>
            <a:lvl2pPr marL="914400" marR="0" lvl="1" indent="-228600" algn="l" rtl="0">
              <a:spcBef>
                <a:spcPts val="400"/>
              </a:spcBef>
              <a:spcAft>
                <a:spcPts val="0"/>
              </a:spcAft>
              <a:buSzPts val="1400"/>
              <a:buNone/>
              <a:defRPr sz="1200" b="0" i="0" u="none" strike="noStrike" cap="none">
                <a:latin typeface="Arial"/>
                <a:ea typeface="Arial"/>
                <a:cs typeface="Arial"/>
                <a:sym typeface="Arial"/>
              </a:defRPr>
            </a:lvl2pPr>
            <a:lvl3pPr marL="1371600" marR="0" lvl="2" indent="-228600" algn="l" rtl="0">
              <a:spcBef>
                <a:spcPts val="400"/>
              </a:spcBef>
              <a:spcAft>
                <a:spcPts val="0"/>
              </a:spcAft>
              <a:buSzPts val="1400"/>
              <a:buNone/>
              <a:defRPr sz="1200" b="0" i="0" u="none" strike="noStrike" cap="none">
                <a:latin typeface="Arial"/>
                <a:ea typeface="Arial"/>
                <a:cs typeface="Arial"/>
                <a:sym typeface="Arial"/>
              </a:defRPr>
            </a:lvl3pPr>
            <a:lvl4pPr marL="1828800" marR="0" lvl="3" indent="-228600" algn="l" rtl="0">
              <a:spcBef>
                <a:spcPts val="400"/>
              </a:spcBef>
              <a:spcAft>
                <a:spcPts val="0"/>
              </a:spcAft>
              <a:buSzPts val="1400"/>
              <a:buNone/>
              <a:defRPr sz="1200" b="0" i="0" u="none" strike="noStrike" cap="none">
                <a:latin typeface="Arial"/>
                <a:ea typeface="Arial"/>
                <a:cs typeface="Arial"/>
                <a:sym typeface="Arial"/>
              </a:defRPr>
            </a:lvl4pPr>
            <a:lvl5pPr marL="2286000" marR="0" lvl="4" indent="-228600" algn="l" rtl="0">
              <a:spcBef>
                <a:spcPts val="400"/>
              </a:spcBef>
              <a:spcAft>
                <a:spcPts val="0"/>
              </a:spcAft>
              <a:buSzPts val="1400"/>
              <a:buNone/>
              <a:defRPr sz="1200" b="0" i="0" u="none" strike="noStrike" cap="none">
                <a:latin typeface="Arial"/>
                <a:ea typeface="Arial"/>
                <a:cs typeface="Arial"/>
                <a:sym typeface="Arial"/>
              </a:defRPr>
            </a:lvl5pPr>
            <a:lvl6pPr marL="2743200" marR="0" lvl="5" indent="-228600" algn="l" rtl="0">
              <a:spcBef>
                <a:spcPts val="400"/>
              </a:spcBef>
              <a:spcAft>
                <a:spcPts val="0"/>
              </a:spcAft>
              <a:buSzPts val="1400"/>
              <a:buNone/>
              <a:defRPr sz="1200" b="0" i="0" u="none" strike="noStrike" cap="none">
                <a:latin typeface="Arial"/>
                <a:ea typeface="Arial"/>
                <a:cs typeface="Arial"/>
                <a:sym typeface="Arial"/>
              </a:defRPr>
            </a:lvl6pPr>
            <a:lvl7pPr marL="3200400" marR="0" lvl="6" indent="-228600" algn="l" rtl="0">
              <a:spcBef>
                <a:spcPts val="400"/>
              </a:spcBef>
              <a:spcAft>
                <a:spcPts val="0"/>
              </a:spcAft>
              <a:buSzPts val="1400"/>
              <a:buNone/>
              <a:defRPr sz="1200" b="0" i="0" u="none" strike="noStrike" cap="none">
                <a:latin typeface="Arial"/>
                <a:ea typeface="Arial"/>
                <a:cs typeface="Arial"/>
                <a:sym typeface="Arial"/>
              </a:defRPr>
            </a:lvl7pPr>
            <a:lvl8pPr marL="3657600" marR="0" lvl="7" indent="-228600" algn="l" rtl="0">
              <a:spcBef>
                <a:spcPts val="400"/>
              </a:spcBef>
              <a:spcAft>
                <a:spcPts val="0"/>
              </a:spcAft>
              <a:buSzPts val="1400"/>
              <a:buNone/>
              <a:defRPr sz="1200" b="0" i="0" u="none" strike="noStrike" cap="none">
                <a:latin typeface="Arial"/>
                <a:ea typeface="Arial"/>
                <a:cs typeface="Arial"/>
                <a:sym typeface="Arial"/>
              </a:defRPr>
            </a:lvl8pPr>
            <a:lvl9pPr marL="4114800" marR="0" lvl="8" indent="-228600" algn="l" rtl="0">
              <a:spcBef>
                <a:spcPts val="400"/>
              </a:spcBef>
              <a:spcAft>
                <a:spcPts val="0"/>
              </a:spcAft>
              <a:buSzPts val="1400"/>
              <a:buNone/>
              <a:defRPr sz="1200" b="0" i="0" u="none" strike="noStrike" cap="none">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400"/>
              </a:spcBef>
              <a:spcAft>
                <a:spcPts val="0"/>
              </a:spcAft>
              <a:buSzPts val="1200"/>
              <a:buFont typeface="Arial"/>
              <a:buNone/>
            </a:pPr>
            <a:endParaRPr/>
          </a:p>
        </p:txBody>
      </p:sp>
      <p:sp>
        <p:nvSpPr>
          <p:cNvPr id="77" name="Google Shape;77;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136" name="Google Shape;136;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162" name="Google Shape;162;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205" name="Google Shape;205;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205" name="Google Shape;205;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4974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205" name="Google Shape;205;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90498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205" name="Google Shape;205;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11246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205" name="Google Shape;205;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51140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205" name="Google Shape;205;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06213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212" name="Google Shape;212;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400"/>
              </a:spcBef>
              <a:spcAft>
                <a:spcPts val="0"/>
              </a:spcAft>
              <a:buSzPts val="1200"/>
              <a:buFont typeface="Arial"/>
              <a:buNone/>
            </a:pPr>
            <a:endParaRPr/>
          </a:p>
        </p:txBody>
      </p:sp>
      <p:sp>
        <p:nvSpPr>
          <p:cNvPr id="103" name="Google Shape;10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396072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400"/>
              </a:spcBef>
              <a:spcAft>
                <a:spcPts val="0"/>
              </a:spcAft>
              <a:buSzPts val="1200"/>
              <a:buFont typeface="Arial"/>
              <a:buNone/>
            </a:pPr>
            <a:endParaRPr/>
          </a:p>
        </p:txBody>
      </p:sp>
      <p:sp>
        <p:nvSpPr>
          <p:cNvPr id="103" name="Google Shape;10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458757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400"/>
              </a:spcBef>
              <a:spcAft>
                <a:spcPts val="0"/>
              </a:spcAft>
              <a:buSzPts val="1200"/>
              <a:buFont typeface="Arial"/>
              <a:buNone/>
            </a:pPr>
            <a:endParaRPr/>
          </a:p>
        </p:txBody>
      </p:sp>
      <p:sp>
        <p:nvSpPr>
          <p:cNvPr id="95" name="Google Shape;95;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400"/>
              </a:spcBef>
              <a:spcAft>
                <a:spcPts val="0"/>
              </a:spcAft>
              <a:buSzPts val="1200"/>
              <a:buFont typeface="Arial"/>
              <a:buNone/>
            </a:pPr>
            <a:endParaRPr/>
          </a:p>
        </p:txBody>
      </p:sp>
      <p:sp>
        <p:nvSpPr>
          <p:cNvPr id="103" name="Google Shape;10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400"/>
              </a:spcBef>
              <a:spcAft>
                <a:spcPts val="0"/>
              </a:spcAft>
              <a:buSzPts val="1200"/>
              <a:buFont typeface="Arial"/>
              <a:buNone/>
            </a:pPr>
            <a:endParaRPr/>
          </a:p>
        </p:txBody>
      </p:sp>
      <p:sp>
        <p:nvSpPr>
          <p:cNvPr id="111" name="Google Shape;111;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400"/>
              </a:spcBef>
              <a:spcAft>
                <a:spcPts val="0"/>
              </a:spcAft>
              <a:buSzPts val="1200"/>
              <a:buFont typeface="Arial"/>
              <a:buNone/>
            </a:pPr>
            <a:endParaRPr/>
          </a:p>
        </p:txBody>
      </p:sp>
      <p:sp>
        <p:nvSpPr>
          <p:cNvPr id="111" name="Google Shape;111;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412509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118" name="Google Shape;11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127" name="Google Shape;127;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type="tx">
  <p:cSld name="TITLE_AND_BODY">
    <p:spTree>
      <p:nvGrpSpPr>
        <p:cNvPr id="1" name="Shape 12"/>
        <p:cNvGrpSpPr/>
        <p:nvPr/>
      </p:nvGrpSpPr>
      <p:grpSpPr>
        <a:xfrm>
          <a:off x="0" y="0"/>
          <a:ext cx="0" cy="0"/>
          <a:chOff x="0" y="0"/>
          <a:chExt cx="0" cy="0"/>
        </a:xfrm>
      </p:grpSpPr>
      <p:sp>
        <p:nvSpPr>
          <p:cNvPr id="13" name="Google Shape;13;p16"/>
          <p:cNvSpPr txBox="1">
            <a:spLocks noGrp="1"/>
          </p:cNvSpPr>
          <p:nvPr>
            <p:ph type="sldNum" idx="12"/>
          </p:nvPr>
        </p:nvSpPr>
        <p:spPr>
          <a:xfrm>
            <a:off x="8308692" y="381000"/>
            <a:ext cx="301909" cy="288824"/>
          </a:xfrm>
          <a:prstGeom prst="rect">
            <a:avLst/>
          </a:prstGeom>
          <a:noFill/>
          <a:ln>
            <a:noFill/>
          </a:ln>
        </p:spPr>
        <p:txBody>
          <a:bodyPr spcFirstLastPara="1" wrap="square" lIns="45700" tIns="45700" rIns="45700" bIns="45700" anchor="t" anchorCtr="0">
            <a:spAutoFit/>
          </a:bodyPr>
          <a:lstStyle>
            <a:lvl1pPr marL="0" lvl="0"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1pPr>
            <a:lvl2pPr marL="0" lvl="1"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2pPr>
            <a:lvl3pPr marL="0" lvl="2"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3pPr>
            <a:lvl4pPr marL="0" lvl="3"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4pPr>
            <a:lvl5pPr marL="0" lvl="4"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5pPr>
            <a:lvl6pPr marL="0" lvl="5"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6pPr>
            <a:lvl7pPr marL="0" lvl="6"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7pPr>
            <a:lvl8pPr marL="0" lvl="7"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8pPr>
            <a:lvl9pPr marL="0" lvl="8"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4" name="Google Shape;14;p16"/>
          <p:cNvSpPr txBox="1">
            <a:spLocks noGrp="1"/>
          </p:cNvSpPr>
          <p:nvPr>
            <p:ph type="title"/>
          </p:nvPr>
        </p:nvSpPr>
        <p:spPr>
          <a:xfrm>
            <a:off x="457200" y="92074"/>
            <a:ext cx="8229600" cy="1508126"/>
          </a:xfrm>
          <a:prstGeom prst="rect">
            <a:avLst/>
          </a:prstGeom>
          <a:noFill/>
          <a:ln>
            <a:noFill/>
          </a:ln>
        </p:spPr>
        <p:txBody>
          <a:bodyPr spcFirstLastPara="1" wrap="square" lIns="45700" tIns="45700" rIns="45700" bIns="45700" anchor="ctr" anchorCtr="0">
            <a:no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Default">
  <p:cSld name="Default 2">
    <p:spTree>
      <p:nvGrpSpPr>
        <p:cNvPr id="1" name="Shape 19"/>
        <p:cNvGrpSpPr/>
        <p:nvPr/>
      </p:nvGrpSpPr>
      <p:grpSpPr>
        <a:xfrm>
          <a:off x="0" y="0"/>
          <a:ext cx="0" cy="0"/>
          <a:chOff x="0" y="0"/>
          <a:chExt cx="0" cy="0"/>
        </a:xfrm>
      </p:grpSpPr>
      <p:sp>
        <p:nvSpPr>
          <p:cNvPr id="20" name="Google Shape;20;p18"/>
          <p:cNvSpPr/>
          <p:nvPr/>
        </p:nvSpPr>
        <p:spPr>
          <a:xfrm>
            <a:off x="381000" y="1143000"/>
            <a:ext cx="8458200" cy="5181600"/>
          </a:xfrm>
          <a:prstGeom prst="roundRect">
            <a:avLst>
              <a:gd name="adj" fmla="val 16667"/>
            </a:avLst>
          </a:prstGeom>
          <a:solidFill>
            <a:srgbClr val="FFFFFF"/>
          </a:solidFill>
          <a:ln w="28575" cap="flat" cmpd="sng">
            <a:solidFill>
              <a:srgbClr val="6699F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FF"/>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pic>
        <p:nvPicPr>
          <p:cNvPr id="21" name="Google Shape;21;p18" descr="collegelogo"/>
          <p:cNvPicPr preferRelativeResize="0"/>
          <p:nvPr/>
        </p:nvPicPr>
        <p:blipFill rotWithShape="1">
          <a:blip r:embed="rId2">
            <a:alphaModFix/>
          </a:blip>
          <a:srcRect/>
          <a:stretch/>
        </p:blipFill>
        <p:spPr>
          <a:xfrm>
            <a:off x="381000" y="76200"/>
            <a:ext cx="792163" cy="914400"/>
          </a:xfrm>
          <a:prstGeom prst="rect">
            <a:avLst/>
          </a:prstGeom>
          <a:noFill/>
          <a:ln>
            <a:noFill/>
          </a:ln>
        </p:spPr>
      </p:pic>
      <p:sp>
        <p:nvSpPr>
          <p:cNvPr id="22" name="Google Shape;22;p18"/>
          <p:cNvSpPr txBox="1"/>
          <p:nvPr/>
        </p:nvSpPr>
        <p:spPr>
          <a:xfrm>
            <a:off x="1264919" y="304800"/>
            <a:ext cx="6918961" cy="350662"/>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                       </a:t>
            </a:r>
            <a:endParaRPr/>
          </a:p>
        </p:txBody>
      </p:sp>
      <p:sp>
        <p:nvSpPr>
          <p:cNvPr id="23" name="Google Shape;23;p18"/>
          <p:cNvSpPr txBox="1">
            <a:spLocks noGrp="1"/>
          </p:cNvSpPr>
          <p:nvPr>
            <p:ph type="title"/>
          </p:nvPr>
        </p:nvSpPr>
        <p:spPr>
          <a:xfrm>
            <a:off x="990600" y="1371600"/>
            <a:ext cx="6858000" cy="808038"/>
          </a:xfrm>
          <a:prstGeom prst="rect">
            <a:avLst/>
          </a:prstGeom>
          <a:noFill/>
          <a:ln>
            <a:noFill/>
          </a:ln>
        </p:spPr>
        <p:txBody>
          <a:bodyPr spcFirstLastPara="1" wrap="square" lIns="45700" tIns="45700" rIns="45700" bIns="457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24" name="Google Shape;24;p18"/>
          <p:cNvSpPr txBox="1">
            <a:spLocks noGrp="1"/>
          </p:cNvSpPr>
          <p:nvPr>
            <p:ph type="body" idx="1"/>
          </p:nvPr>
        </p:nvSpPr>
        <p:spPr>
          <a:xfrm>
            <a:off x="914400" y="2362200"/>
            <a:ext cx="7315200" cy="3763963"/>
          </a:xfrm>
          <a:prstGeom prst="rect">
            <a:avLst/>
          </a:prstGeom>
          <a:solidFill>
            <a:srgbClr val="FFFFFF"/>
          </a:solidFill>
          <a:ln>
            <a:noFill/>
          </a:ln>
        </p:spPr>
        <p:txBody>
          <a:bodyPr spcFirstLastPara="1" wrap="square" lIns="45700" tIns="45700" rIns="45700" bIns="45700" anchor="t" anchorCtr="0">
            <a:normAutofit/>
          </a:bodyPr>
          <a:lstStyle>
            <a:lvl1pPr marL="457200" lvl="0" indent="-342900" algn="l">
              <a:lnSpc>
                <a:spcPct val="100000"/>
              </a:lnSpc>
              <a:spcBef>
                <a:spcPts val="400"/>
              </a:spcBef>
              <a:spcAft>
                <a:spcPts val="0"/>
              </a:spcAft>
              <a:buClr>
                <a:srgbClr val="000000"/>
              </a:buClr>
              <a:buSzPts val="1800"/>
              <a:buChar char="»"/>
              <a:defRPr/>
            </a:lvl1pPr>
            <a:lvl2pPr marL="914400" lvl="1" indent="-342900" algn="l">
              <a:lnSpc>
                <a:spcPct val="100000"/>
              </a:lnSpc>
              <a:spcBef>
                <a:spcPts val="400"/>
              </a:spcBef>
              <a:spcAft>
                <a:spcPts val="0"/>
              </a:spcAft>
              <a:buClr>
                <a:srgbClr val="000000"/>
              </a:buClr>
              <a:buSzPts val="1800"/>
              <a:buChar char="–"/>
              <a:defRPr/>
            </a:lvl2pPr>
            <a:lvl3pPr marL="1371600" lvl="2" indent="-342900" algn="l">
              <a:lnSpc>
                <a:spcPct val="100000"/>
              </a:lnSpc>
              <a:spcBef>
                <a:spcPts val="400"/>
              </a:spcBef>
              <a:spcAft>
                <a:spcPts val="0"/>
              </a:spcAft>
              <a:buClr>
                <a:srgbClr val="000000"/>
              </a:buClr>
              <a:buSzPts val="1800"/>
              <a:buChar char="•"/>
              <a:defRPr/>
            </a:lvl3pPr>
            <a:lvl4pPr marL="1828800" lvl="3" indent="-342900" algn="l">
              <a:lnSpc>
                <a:spcPct val="100000"/>
              </a:lnSpc>
              <a:spcBef>
                <a:spcPts val="400"/>
              </a:spcBef>
              <a:spcAft>
                <a:spcPts val="0"/>
              </a:spcAft>
              <a:buClr>
                <a:srgbClr val="000000"/>
              </a:buClr>
              <a:buSzPts val="1800"/>
              <a:buChar char="–"/>
              <a:defRPr/>
            </a:lvl4pPr>
            <a:lvl5pPr marL="2286000" lvl="4" indent="-342900" algn="l">
              <a:lnSpc>
                <a:spcPct val="100000"/>
              </a:lnSpc>
              <a:spcBef>
                <a:spcPts val="400"/>
              </a:spcBef>
              <a:spcAft>
                <a:spcPts val="0"/>
              </a:spcAft>
              <a:buClr>
                <a:srgbClr val="000000"/>
              </a:buClr>
              <a:buSzPts val="1800"/>
              <a:buChar char="»"/>
              <a:defRPr/>
            </a:lvl5pPr>
            <a:lvl6pPr marL="2743200" lvl="5" indent="-342900" algn="l">
              <a:lnSpc>
                <a:spcPct val="100000"/>
              </a:lnSpc>
              <a:spcBef>
                <a:spcPts val="400"/>
              </a:spcBef>
              <a:spcAft>
                <a:spcPts val="0"/>
              </a:spcAft>
              <a:buClr>
                <a:srgbClr val="000000"/>
              </a:buClr>
              <a:buSzPts val="1800"/>
              <a:buChar char="●"/>
              <a:defRPr/>
            </a:lvl6pPr>
            <a:lvl7pPr marL="3200400" lvl="6" indent="-342900" algn="l">
              <a:lnSpc>
                <a:spcPct val="100000"/>
              </a:lnSpc>
              <a:spcBef>
                <a:spcPts val="400"/>
              </a:spcBef>
              <a:spcAft>
                <a:spcPts val="0"/>
              </a:spcAft>
              <a:buClr>
                <a:srgbClr val="000000"/>
              </a:buClr>
              <a:buSzPts val="1800"/>
              <a:buChar char="●"/>
              <a:defRPr/>
            </a:lvl7pPr>
            <a:lvl8pPr marL="3657600" lvl="7" indent="-342900" algn="l">
              <a:lnSpc>
                <a:spcPct val="100000"/>
              </a:lnSpc>
              <a:spcBef>
                <a:spcPts val="400"/>
              </a:spcBef>
              <a:spcAft>
                <a:spcPts val="0"/>
              </a:spcAft>
              <a:buClr>
                <a:srgbClr val="000000"/>
              </a:buClr>
              <a:buSzPts val="1800"/>
              <a:buChar char="●"/>
              <a:defRPr/>
            </a:lvl8pPr>
            <a:lvl9pPr marL="4114800" lvl="8" indent="-342900" algn="l">
              <a:lnSpc>
                <a:spcPct val="100000"/>
              </a:lnSpc>
              <a:spcBef>
                <a:spcPts val="400"/>
              </a:spcBef>
              <a:spcAft>
                <a:spcPts val="0"/>
              </a:spcAft>
              <a:buClr>
                <a:srgbClr val="000000"/>
              </a:buClr>
              <a:buSzPts val="1800"/>
              <a:buChar char="●"/>
              <a:defRPr/>
            </a:lvl9pPr>
          </a:lstStyle>
          <a:p>
            <a:endParaRPr/>
          </a:p>
        </p:txBody>
      </p:sp>
      <p:sp>
        <p:nvSpPr>
          <p:cNvPr id="25" name="Google Shape;25;p18"/>
          <p:cNvSpPr txBox="1">
            <a:spLocks noGrp="1"/>
          </p:cNvSpPr>
          <p:nvPr>
            <p:ph type="sldNum" idx="12"/>
          </p:nvPr>
        </p:nvSpPr>
        <p:spPr>
          <a:xfrm>
            <a:off x="8308692" y="381000"/>
            <a:ext cx="301909" cy="288824"/>
          </a:xfrm>
          <a:prstGeom prst="rect">
            <a:avLst/>
          </a:prstGeom>
          <a:noFill/>
          <a:ln>
            <a:noFill/>
          </a:ln>
        </p:spPr>
        <p:txBody>
          <a:bodyPr spcFirstLastPara="1" wrap="square" lIns="45700" tIns="45700" rIns="45700" bIns="45700" anchor="t" anchorCtr="0">
            <a:spAutoFit/>
          </a:bodyPr>
          <a:lstStyle>
            <a:lvl1pPr marL="0" lvl="0"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1pPr>
            <a:lvl2pPr marL="0" lvl="1"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2pPr>
            <a:lvl3pPr marL="0" lvl="2"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3pPr>
            <a:lvl4pPr marL="0" lvl="3"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4pPr>
            <a:lvl5pPr marL="0" lvl="4"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5pPr>
            <a:lvl6pPr marL="0" lvl="5"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6pPr>
            <a:lvl7pPr marL="0" lvl="6"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7pPr>
            <a:lvl8pPr marL="0" lvl="7"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8pPr>
            <a:lvl9pPr marL="0" lvl="8"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Default">
  <p:cSld name="Default 3">
    <p:spTree>
      <p:nvGrpSpPr>
        <p:cNvPr id="1" name="Shape 26"/>
        <p:cNvGrpSpPr/>
        <p:nvPr/>
      </p:nvGrpSpPr>
      <p:grpSpPr>
        <a:xfrm>
          <a:off x="0" y="0"/>
          <a:ext cx="0" cy="0"/>
          <a:chOff x="0" y="0"/>
          <a:chExt cx="0" cy="0"/>
        </a:xfrm>
      </p:grpSpPr>
      <p:sp>
        <p:nvSpPr>
          <p:cNvPr id="27" name="Google Shape;27;p19"/>
          <p:cNvSpPr/>
          <p:nvPr/>
        </p:nvSpPr>
        <p:spPr>
          <a:xfrm>
            <a:off x="381000" y="1143000"/>
            <a:ext cx="8458200" cy="5181600"/>
          </a:xfrm>
          <a:prstGeom prst="roundRect">
            <a:avLst>
              <a:gd name="adj" fmla="val 16667"/>
            </a:avLst>
          </a:prstGeom>
          <a:solidFill>
            <a:srgbClr val="FFFFFF"/>
          </a:solidFill>
          <a:ln w="28575" cap="flat" cmpd="sng">
            <a:solidFill>
              <a:srgbClr val="6699F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FF"/>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pic>
        <p:nvPicPr>
          <p:cNvPr id="28" name="Google Shape;28;p19" descr="collegelogo"/>
          <p:cNvPicPr preferRelativeResize="0"/>
          <p:nvPr/>
        </p:nvPicPr>
        <p:blipFill rotWithShape="1">
          <a:blip r:embed="rId2">
            <a:alphaModFix/>
          </a:blip>
          <a:srcRect/>
          <a:stretch/>
        </p:blipFill>
        <p:spPr>
          <a:xfrm>
            <a:off x="381000" y="76200"/>
            <a:ext cx="792163" cy="914400"/>
          </a:xfrm>
          <a:prstGeom prst="rect">
            <a:avLst/>
          </a:prstGeom>
          <a:noFill/>
          <a:ln>
            <a:noFill/>
          </a:ln>
        </p:spPr>
      </p:pic>
      <p:sp>
        <p:nvSpPr>
          <p:cNvPr id="29" name="Google Shape;29;p19"/>
          <p:cNvSpPr txBox="1"/>
          <p:nvPr/>
        </p:nvSpPr>
        <p:spPr>
          <a:xfrm>
            <a:off x="1264919" y="304800"/>
            <a:ext cx="6918961" cy="350662"/>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                       </a:t>
            </a:r>
            <a:endParaRPr/>
          </a:p>
        </p:txBody>
      </p:sp>
      <p:sp>
        <p:nvSpPr>
          <p:cNvPr id="30" name="Google Shape;30;p19"/>
          <p:cNvSpPr txBox="1">
            <a:spLocks noGrp="1"/>
          </p:cNvSpPr>
          <p:nvPr>
            <p:ph type="title"/>
          </p:nvPr>
        </p:nvSpPr>
        <p:spPr>
          <a:xfrm>
            <a:off x="990600" y="1371600"/>
            <a:ext cx="6858000" cy="808038"/>
          </a:xfrm>
          <a:prstGeom prst="rect">
            <a:avLst/>
          </a:prstGeom>
          <a:noFill/>
          <a:ln>
            <a:noFill/>
          </a:ln>
        </p:spPr>
        <p:txBody>
          <a:bodyPr spcFirstLastPara="1" wrap="square" lIns="45700" tIns="45700" rIns="45700" bIns="457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31" name="Google Shape;31;p19"/>
          <p:cNvSpPr txBox="1">
            <a:spLocks noGrp="1"/>
          </p:cNvSpPr>
          <p:nvPr>
            <p:ph type="body" idx="1"/>
          </p:nvPr>
        </p:nvSpPr>
        <p:spPr>
          <a:xfrm>
            <a:off x="914400" y="2362200"/>
            <a:ext cx="7315200" cy="3763963"/>
          </a:xfrm>
          <a:prstGeom prst="rect">
            <a:avLst/>
          </a:prstGeom>
          <a:solidFill>
            <a:srgbClr val="FFFFFF"/>
          </a:solidFill>
          <a:ln>
            <a:noFill/>
          </a:ln>
        </p:spPr>
        <p:txBody>
          <a:bodyPr spcFirstLastPara="1" wrap="square" lIns="45700" tIns="45700" rIns="45700" bIns="45700" anchor="t" anchorCtr="0">
            <a:normAutofit/>
          </a:bodyPr>
          <a:lstStyle>
            <a:lvl1pPr marL="457200" lvl="0" indent="-342900" algn="l">
              <a:lnSpc>
                <a:spcPct val="100000"/>
              </a:lnSpc>
              <a:spcBef>
                <a:spcPts val="400"/>
              </a:spcBef>
              <a:spcAft>
                <a:spcPts val="0"/>
              </a:spcAft>
              <a:buClr>
                <a:srgbClr val="000000"/>
              </a:buClr>
              <a:buSzPts val="1800"/>
              <a:buChar char="»"/>
              <a:defRPr/>
            </a:lvl1pPr>
            <a:lvl2pPr marL="914400" lvl="1" indent="-342900" algn="l">
              <a:lnSpc>
                <a:spcPct val="100000"/>
              </a:lnSpc>
              <a:spcBef>
                <a:spcPts val="400"/>
              </a:spcBef>
              <a:spcAft>
                <a:spcPts val="0"/>
              </a:spcAft>
              <a:buClr>
                <a:srgbClr val="000000"/>
              </a:buClr>
              <a:buSzPts val="1800"/>
              <a:buChar char="–"/>
              <a:defRPr/>
            </a:lvl2pPr>
            <a:lvl3pPr marL="1371600" lvl="2" indent="-342900" algn="l">
              <a:lnSpc>
                <a:spcPct val="100000"/>
              </a:lnSpc>
              <a:spcBef>
                <a:spcPts val="400"/>
              </a:spcBef>
              <a:spcAft>
                <a:spcPts val="0"/>
              </a:spcAft>
              <a:buClr>
                <a:srgbClr val="000000"/>
              </a:buClr>
              <a:buSzPts val="1800"/>
              <a:buChar char="•"/>
              <a:defRPr/>
            </a:lvl3pPr>
            <a:lvl4pPr marL="1828800" lvl="3" indent="-342900" algn="l">
              <a:lnSpc>
                <a:spcPct val="100000"/>
              </a:lnSpc>
              <a:spcBef>
                <a:spcPts val="400"/>
              </a:spcBef>
              <a:spcAft>
                <a:spcPts val="0"/>
              </a:spcAft>
              <a:buClr>
                <a:srgbClr val="000000"/>
              </a:buClr>
              <a:buSzPts val="1800"/>
              <a:buChar char="–"/>
              <a:defRPr/>
            </a:lvl4pPr>
            <a:lvl5pPr marL="2286000" lvl="4" indent="-342900" algn="l">
              <a:lnSpc>
                <a:spcPct val="100000"/>
              </a:lnSpc>
              <a:spcBef>
                <a:spcPts val="400"/>
              </a:spcBef>
              <a:spcAft>
                <a:spcPts val="0"/>
              </a:spcAft>
              <a:buClr>
                <a:srgbClr val="000000"/>
              </a:buClr>
              <a:buSzPts val="1800"/>
              <a:buChar char="»"/>
              <a:defRPr/>
            </a:lvl5pPr>
            <a:lvl6pPr marL="2743200" lvl="5" indent="-342900" algn="l">
              <a:lnSpc>
                <a:spcPct val="100000"/>
              </a:lnSpc>
              <a:spcBef>
                <a:spcPts val="400"/>
              </a:spcBef>
              <a:spcAft>
                <a:spcPts val="0"/>
              </a:spcAft>
              <a:buClr>
                <a:srgbClr val="000000"/>
              </a:buClr>
              <a:buSzPts val="1800"/>
              <a:buChar char="●"/>
              <a:defRPr/>
            </a:lvl6pPr>
            <a:lvl7pPr marL="3200400" lvl="6" indent="-342900" algn="l">
              <a:lnSpc>
                <a:spcPct val="100000"/>
              </a:lnSpc>
              <a:spcBef>
                <a:spcPts val="400"/>
              </a:spcBef>
              <a:spcAft>
                <a:spcPts val="0"/>
              </a:spcAft>
              <a:buClr>
                <a:srgbClr val="000000"/>
              </a:buClr>
              <a:buSzPts val="1800"/>
              <a:buChar char="●"/>
              <a:defRPr/>
            </a:lvl7pPr>
            <a:lvl8pPr marL="3657600" lvl="7" indent="-342900" algn="l">
              <a:lnSpc>
                <a:spcPct val="100000"/>
              </a:lnSpc>
              <a:spcBef>
                <a:spcPts val="400"/>
              </a:spcBef>
              <a:spcAft>
                <a:spcPts val="0"/>
              </a:spcAft>
              <a:buClr>
                <a:srgbClr val="000000"/>
              </a:buClr>
              <a:buSzPts val="1800"/>
              <a:buChar char="●"/>
              <a:defRPr/>
            </a:lvl8pPr>
            <a:lvl9pPr marL="4114800" lvl="8" indent="-342900" algn="l">
              <a:lnSpc>
                <a:spcPct val="100000"/>
              </a:lnSpc>
              <a:spcBef>
                <a:spcPts val="400"/>
              </a:spcBef>
              <a:spcAft>
                <a:spcPts val="0"/>
              </a:spcAft>
              <a:buClr>
                <a:srgbClr val="000000"/>
              </a:buClr>
              <a:buSzPts val="1800"/>
              <a:buChar char="●"/>
              <a:defRPr/>
            </a:lvl9pPr>
          </a:lstStyle>
          <a:p>
            <a:endParaRPr/>
          </a:p>
        </p:txBody>
      </p:sp>
      <p:sp>
        <p:nvSpPr>
          <p:cNvPr id="32" name="Google Shape;32;p19"/>
          <p:cNvSpPr txBox="1">
            <a:spLocks noGrp="1"/>
          </p:cNvSpPr>
          <p:nvPr>
            <p:ph type="sldNum" idx="12"/>
          </p:nvPr>
        </p:nvSpPr>
        <p:spPr>
          <a:xfrm>
            <a:off x="8308692" y="381000"/>
            <a:ext cx="301909" cy="288824"/>
          </a:xfrm>
          <a:prstGeom prst="rect">
            <a:avLst/>
          </a:prstGeom>
          <a:noFill/>
          <a:ln>
            <a:noFill/>
          </a:ln>
        </p:spPr>
        <p:txBody>
          <a:bodyPr spcFirstLastPara="1" wrap="square" lIns="45700" tIns="45700" rIns="45700" bIns="45700" anchor="t" anchorCtr="0">
            <a:spAutoFit/>
          </a:bodyPr>
          <a:lstStyle>
            <a:lvl1pPr marL="0" lvl="0"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1pPr>
            <a:lvl2pPr marL="0" lvl="1"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2pPr>
            <a:lvl3pPr marL="0" lvl="2"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3pPr>
            <a:lvl4pPr marL="0" lvl="3"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4pPr>
            <a:lvl5pPr marL="0" lvl="4"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5pPr>
            <a:lvl6pPr marL="0" lvl="5"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6pPr>
            <a:lvl7pPr marL="0" lvl="6"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7pPr>
            <a:lvl8pPr marL="0" lvl="7"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8pPr>
            <a:lvl9pPr marL="0" lvl="8"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Default">
  <p:cSld name="Default 4">
    <p:spTree>
      <p:nvGrpSpPr>
        <p:cNvPr id="1" name="Shape 33"/>
        <p:cNvGrpSpPr/>
        <p:nvPr/>
      </p:nvGrpSpPr>
      <p:grpSpPr>
        <a:xfrm>
          <a:off x="0" y="0"/>
          <a:ext cx="0" cy="0"/>
          <a:chOff x="0" y="0"/>
          <a:chExt cx="0" cy="0"/>
        </a:xfrm>
      </p:grpSpPr>
      <p:sp>
        <p:nvSpPr>
          <p:cNvPr id="34" name="Google Shape;34;p20"/>
          <p:cNvSpPr/>
          <p:nvPr/>
        </p:nvSpPr>
        <p:spPr>
          <a:xfrm>
            <a:off x="381000" y="1143000"/>
            <a:ext cx="8458200" cy="5181600"/>
          </a:xfrm>
          <a:prstGeom prst="roundRect">
            <a:avLst>
              <a:gd name="adj" fmla="val 16667"/>
            </a:avLst>
          </a:prstGeom>
          <a:solidFill>
            <a:srgbClr val="FFFFFF"/>
          </a:solidFill>
          <a:ln w="28575" cap="flat" cmpd="sng">
            <a:solidFill>
              <a:srgbClr val="6699F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FF"/>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pic>
        <p:nvPicPr>
          <p:cNvPr id="35" name="Google Shape;35;p20" descr="collegelogo"/>
          <p:cNvPicPr preferRelativeResize="0"/>
          <p:nvPr/>
        </p:nvPicPr>
        <p:blipFill rotWithShape="1">
          <a:blip r:embed="rId2">
            <a:alphaModFix/>
          </a:blip>
          <a:srcRect/>
          <a:stretch/>
        </p:blipFill>
        <p:spPr>
          <a:xfrm>
            <a:off x="381000" y="76200"/>
            <a:ext cx="792163" cy="914400"/>
          </a:xfrm>
          <a:prstGeom prst="rect">
            <a:avLst/>
          </a:prstGeom>
          <a:noFill/>
          <a:ln>
            <a:noFill/>
          </a:ln>
        </p:spPr>
      </p:pic>
      <p:sp>
        <p:nvSpPr>
          <p:cNvPr id="36" name="Google Shape;36;p20"/>
          <p:cNvSpPr txBox="1"/>
          <p:nvPr/>
        </p:nvSpPr>
        <p:spPr>
          <a:xfrm>
            <a:off x="1264919" y="304800"/>
            <a:ext cx="6918961" cy="350662"/>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                       </a:t>
            </a:r>
            <a:endParaRPr/>
          </a:p>
        </p:txBody>
      </p:sp>
      <p:sp>
        <p:nvSpPr>
          <p:cNvPr id="37" name="Google Shape;37;p20"/>
          <p:cNvSpPr txBox="1">
            <a:spLocks noGrp="1"/>
          </p:cNvSpPr>
          <p:nvPr>
            <p:ph type="title"/>
          </p:nvPr>
        </p:nvSpPr>
        <p:spPr>
          <a:xfrm>
            <a:off x="990600" y="1371600"/>
            <a:ext cx="6858000" cy="808038"/>
          </a:xfrm>
          <a:prstGeom prst="rect">
            <a:avLst/>
          </a:prstGeom>
          <a:noFill/>
          <a:ln>
            <a:noFill/>
          </a:ln>
        </p:spPr>
        <p:txBody>
          <a:bodyPr spcFirstLastPara="1" wrap="square" lIns="45700" tIns="45700" rIns="45700" bIns="457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38" name="Google Shape;38;p20"/>
          <p:cNvSpPr txBox="1">
            <a:spLocks noGrp="1"/>
          </p:cNvSpPr>
          <p:nvPr>
            <p:ph type="body" idx="1"/>
          </p:nvPr>
        </p:nvSpPr>
        <p:spPr>
          <a:xfrm>
            <a:off x="914400" y="2362200"/>
            <a:ext cx="7315200" cy="3763963"/>
          </a:xfrm>
          <a:prstGeom prst="rect">
            <a:avLst/>
          </a:prstGeom>
          <a:solidFill>
            <a:srgbClr val="FFFFFF"/>
          </a:solidFill>
          <a:ln>
            <a:noFill/>
          </a:ln>
        </p:spPr>
        <p:txBody>
          <a:bodyPr spcFirstLastPara="1" wrap="square" lIns="45700" tIns="45700" rIns="45700" bIns="45700" anchor="t" anchorCtr="0">
            <a:normAutofit/>
          </a:bodyPr>
          <a:lstStyle>
            <a:lvl1pPr marL="457200" lvl="0" indent="-342900" algn="l">
              <a:lnSpc>
                <a:spcPct val="100000"/>
              </a:lnSpc>
              <a:spcBef>
                <a:spcPts val="400"/>
              </a:spcBef>
              <a:spcAft>
                <a:spcPts val="0"/>
              </a:spcAft>
              <a:buClr>
                <a:srgbClr val="000000"/>
              </a:buClr>
              <a:buSzPts val="1800"/>
              <a:buChar char="»"/>
              <a:defRPr/>
            </a:lvl1pPr>
            <a:lvl2pPr marL="914400" lvl="1" indent="-342900" algn="l">
              <a:lnSpc>
                <a:spcPct val="100000"/>
              </a:lnSpc>
              <a:spcBef>
                <a:spcPts val="400"/>
              </a:spcBef>
              <a:spcAft>
                <a:spcPts val="0"/>
              </a:spcAft>
              <a:buClr>
                <a:srgbClr val="000000"/>
              </a:buClr>
              <a:buSzPts val="1800"/>
              <a:buChar char="–"/>
              <a:defRPr/>
            </a:lvl2pPr>
            <a:lvl3pPr marL="1371600" lvl="2" indent="-342900" algn="l">
              <a:lnSpc>
                <a:spcPct val="100000"/>
              </a:lnSpc>
              <a:spcBef>
                <a:spcPts val="400"/>
              </a:spcBef>
              <a:spcAft>
                <a:spcPts val="0"/>
              </a:spcAft>
              <a:buClr>
                <a:srgbClr val="000000"/>
              </a:buClr>
              <a:buSzPts val="1800"/>
              <a:buChar char="•"/>
              <a:defRPr/>
            </a:lvl3pPr>
            <a:lvl4pPr marL="1828800" lvl="3" indent="-342900" algn="l">
              <a:lnSpc>
                <a:spcPct val="100000"/>
              </a:lnSpc>
              <a:spcBef>
                <a:spcPts val="400"/>
              </a:spcBef>
              <a:spcAft>
                <a:spcPts val="0"/>
              </a:spcAft>
              <a:buClr>
                <a:srgbClr val="000000"/>
              </a:buClr>
              <a:buSzPts val="1800"/>
              <a:buChar char="–"/>
              <a:defRPr/>
            </a:lvl4pPr>
            <a:lvl5pPr marL="2286000" lvl="4" indent="-342900" algn="l">
              <a:lnSpc>
                <a:spcPct val="100000"/>
              </a:lnSpc>
              <a:spcBef>
                <a:spcPts val="400"/>
              </a:spcBef>
              <a:spcAft>
                <a:spcPts val="0"/>
              </a:spcAft>
              <a:buClr>
                <a:srgbClr val="000000"/>
              </a:buClr>
              <a:buSzPts val="1800"/>
              <a:buChar char="»"/>
              <a:defRPr/>
            </a:lvl5pPr>
            <a:lvl6pPr marL="2743200" lvl="5" indent="-342900" algn="l">
              <a:lnSpc>
                <a:spcPct val="100000"/>
              </a:lnSpc>
              <a:spcBef>
                <a:spcPts val="400"/>
              </a:spcBef>
              <a:spcAft>
                <a:spcPts val="0"/>
              </a:spcAft>
              <a:buClr>
                <a:srgbClr val="000000"/>
              </a:buClr>
              <a:buSzPts val="1800"/>
              <a:buChar char="●"/>
              <a:defRPr/>
            </a:lvl6pPr>
            <a:lvl7pPr marL="3200400" lvl="6" indent="-342900" algn="l">
              <a:lnSpc>
                <a:spcPct val="100000"/>
              </a:lnSpc>
              <a:spcBef>
                <a:spcPts val="400"/>
              </a:spcBef>
              <a:spcAft>
                <a:spcPts val="0"/>
              </a:spcAft>
              <a:buClr>
                <a:srgbClr val="000000"/>
              </a:buClr>
              <a:buSzPts val="1800"/>
              <a:buChar char="●"/>
              <a:defRPr/>
            </a:lvl7pPr>
            <a:lvl8pPr marL="3657600" lvl="7" indent="-342900" algn="l">
              <a:lnSpc>
                <a:spcPct val="100000"/>
              </a:lnSpc>
              <a:spcBef>
                <a:spcPts val="400"/>
              </a:spcBef>
              <a:spcAft>
                <a:spcPts val="0"/>
              </a:spcAft>
              <a:buClr>
                <a:srgbClr val="000000"/>
              </a:buClr>
              <a:buSzPts val="1800"/>
              <a:buChar char="●"/>
              <a:defRPr/>
            </a:lvl8pPr>
            <a:lvl9pPr marL="4114800" lvl="8" indent="-342900" algn="l">
              <a:lnSpc>
                <a:spcPct val="100000"/>
              </a:lnSpc>
              <a:spcBef>
                <a:spcPts val="400"/>
              </a:spcBef>
              <a:spcAft>
                <a:spcPts val="0"/>
              </a:spcAft>
              <a:buClr>
                <a:srgbClr val="000000"/>
              </a:buClr>
              <a:buSzPts val="1800"/>
              <a:buChar char="●"/>
              <a:defRPr/>
            </a:lvl9pPr>
          </a:lstStyle>
          <a:p>
            <a:endParaRPr/>
          </a:p>
        </p:txBody>
      </p:sp>
      <p:sp>
        <p:nvSpPr>
          <p:cNvPr id="39" name="Google Shape;39;p20"/>
          <p:cNvSpPr txBox="1">
            <a:spLocks noGrp="1"/>
          </p:cNvSpPr>
          <p:nvPr>
            <p:ph type="sldNum" idx="12"/>
          </p:nvPr>
        </p:nvSpPr>
        <p:spPr>
          <a:xfrm>
            <a:off x="8308692" y="381000"/>
            <a:ext cx="301909" cy="288824"/>
          </a:xfrm>
          <a:prstGeom prst="rect">
            <a:avLst/>
          </a:prstGeom>
          <a:noFill/>
          <a:ln>
            <a:noFill/>
          </a:ln>
        </p:spPr>
        <p:txBody>
          <a:bodyPr spcFirstLastPara="1" wrap="square" lIns="45700" tIns="45700" rIns="45700" bIns="45700" anchor="t" anchorCtr="0">
            <a:spAutoFit/>
          </a:bodyPr>
          <a:lstStyle>
            <a:lvl1pPr marL="0" lvl="0"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1pPr>
            <a:lvl2pPr marL="0" lvl="1"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2pPr>
            <a:lvl3pPr marL="0" lvl="2"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3pPr>
            <a:lvl4pPr marL="0" lvl="3"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4pPr>
            <a:lvl5pPr marL="0" lvl="4"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5pPr>
            <a:lvl6pPr marL="0" lvl="5"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6pPr>
            <a:lvl7pPr marL="0" lvl="6"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7pPr>
            <a:lvl8pPr marL="0" lvl="7"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8pPr>
            <a:lvl9pPr marL="0" lvl="8"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Default">
  <p:cSld name="Default 5">
    <p:spTree>
      <p:nvGrpSpPr>
        <p:cNvPr id="1" name="Shape 40"/>
        <p:cNvGrpSpPr/>
        <p:nvPr/>
      </p:nvGrpSpPr>
      <p:grpSpPr>
        <a:xfrm>
          <a:off x="0" y="0"/>
          <a:ext cx="0" cy="0"/>
          <a:chOff x="0" y="0"/>
          <a:chExt cx="0" cy="0"/>
        </a:xfrm>
      </p:grpSpPr>
      <p:sp>
        <p:nvSpPr>
          <p:cNvPr id="41" name="Google Shape;41;p21"/>
          <p:cNvSpPr/>
          <p:nvPr/>
        </p:nvSpPr>
        <p:spPr>
          <a:xfrm>
            <a:off x="381000" y="1143000"/>
            <a:ext cx="8458200" cy="5181600"/>
          </a:xfrm>
          <a:prstGeom prst="roundRect">
            <a:avLst>
              <a:gd name="adj" fmla="val 16667"/>
            </a:avLst>
          </a:prstGeom>
          <a:solidFill>
            <a:srgbClr val="FFFFFF"/>
          </a:solidFill>
          <a:ln w="28575" cap="flat" cmpd="sng">
            <a:solidFill>
              <a:srgbClr val="6699F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FF"/>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pic>
        <p:nvPicPr>
          <p:cNvPr id="42" name="Google Shape;42;p21" descr="collegelogo"/>
          <p:cNvPicPr preferRelativeResize="0"/>
          <p:nvPr/>
        </p:nvPicPr>
        <p:blipFill rotWithShape="1">
          <a:blip r:embed="rId2">
            <a:alphaModFix/>
          </a:blip>
          <a:srcRect/>
          <a:stretch/>
        </p:blipFill>
        <p:spPr>
          <a:xfrm>
            <a:off x="381000" y="76200"/>
            <a:ext cx="792163" cy="914400"/>
          </a:xfrm>
          <a:prstGeom prst="rect">
            <a:avLst/>
          </a:prstGeom>
          <a:noFill/>
          <a:ln>
            <a:noFill/>
          </a:ln>
        </p:spPr>
      </p:pic>
      <p:sp>
        <p:nvSpPr>
          <p:cNvPr id="43" name="Google Shape;43;p21"/>
          <p:cNvSpPr txBox="1"/>
          <p:nvPr/>
        </p:nvSpPr>
        <p:spPr>
          <a:xfrm>
            <a:off x="1264919" y="304800"/>
            <a:ext cx="6918961" cy="350662"/>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                       </a:t>
            </a:r>
            <a:endParaRPr/>
          </a:p>
        </p:txBody>
      </p:sp>
      <p:sp>
        <p:nvSpPr>
          <p:cNvPr id="44" name="Google Shape;44;p21"/>
          <p:cNvSpPr txBox="1">
            <a:spLocks noGrp="1"/>
          </p:cNvSpPr>
          <p:nvPr>
            <p:ph type="title"/>
          </p:nvPr>
        </p:nvSpPr>
        <p:spPr>
          <a:xfrm>
            <a:off x="990600" y="1371600"/>
            <a:ext cx="6858000" cy="808038"/>
          </a:xfrm>
          <a:prstGeom prst="rect">
            <a:avLst/>
          </a:prstGeom>
          <a:noFill/>
          <a:ln>
            <a:noFill/>
          </a:ln>
        </p:spPr>
        <p:txBody>
          <a:bodyPr spcFirstLastPara="1" wrap="square" lIns="45700" tIns="45700" rIns="45700" bIns="457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45" name="Google Shape;45;p21"/>
          <p:cNvSpPr txBox="1">
            <a:spLocks noGrp="1"/>
          </p:cNvSpPr>
          <p:nvPr>
            <p:ph type="body" idx="1"/>
          </p:nvPr>
        </p:nvSpPr>
        <p:spPr>
          <a:xfrm>
            <a:off x="914400" y="2362200"/>
            <a:ext cx="7315200" cy="3763963"/>
          </a:xfrm>
          <a:prstGeom prst="rect">
            <a:avLst/>
          </a:prstGeom>
          <a:solidFill>
            <a:srgbClr val="FFFFFF"/>
          </a:solidFill>
          <a:ln>
            <a:noFill/>
          </a:ln>
        </p:spPr>
        <p:txBody>
          <a:bodyPr spcFirstLastPara="1" wrap="square" lIns="45700" tIns="45700" rIns="45700" bIns="45700" anchor="t" anchorCtr="0">
            <a:normAutofit/>
          </a:bodyPr>
          <a:lstStyle>
            <a:lvl1pPr marL="457200" lvl="0" indent="-342900" algn="l">
              <a:lnSpc>
                <a:spcPct val="100000"/>
              </a:lnSpc>
              <a:spcBef>
                <a:spcPts val="400"/>
              </a:spcBef>
              <a:spcAft>
                <a:spcPts val="0"/>
              </a:spcAft>
              <a:buClr>
                <a:srgbClr val="000000"/>
              </a:buClr>
              <a:buSzPts val="1800"/>
              <a:buChar char="»"/>
              <a:defRPr/>
            </a:lvl1pPr>
            <a:lvl2pPr marL="914400" lvl="1" indent="-342900" algn="l">
              <a:lnSpc>
                <a:spcPct val="100000"/>
              </a:lnSpc>
              <a:spcBef>
                <a:spcPts val="400"/>
              </a:spcBef>
              <a:spcAft>
                <a:spcPts val="0"/>
              </a:spcAft>
              <a:buClr>
                <a:srgbClr val="000000"/>
              </a:buClr>
              <a:buSzPts val="1800"/>
              <a:buChar char="–"/>
              <a:defRPr/>
            </a:lvl2pPr>
            <a:lvl3pPr marL="1371600" lvl="2" indent="-342900" algn="l">
              <a:lnSpc>
                <a:spcPct val="100000"/>
              </a:lnSpc>
              <a:spcBef>
                <a:spcPts val="400"/>
              </a:spcBef>
              <a:spcAft>
                <a:spcPts val="0"/>
              </a:spcAft>
              <a:buClr>
                <a:srgbClr val="000000"/>
              </a:buClr>
              <a:buSzPts val="1800"/>
              <a:buChar char="•"/>
              <a:defRPr/>
            </a:lvl3pPr>
            <a:lvl4pPr marL="1828800" lvl="3" indent="-342900" algn="l">
              <a:lnSpc>
                <a:spcPct val="100000"/>
              </a:lnSpc>
              <a:spcBef>
                <a:spcPts val="400"/>
              </a:spcBef>
              <a:spcAft>
                <a:spcPts val="0"/>
              </a:spcAft>
              <a:buClr>
                <a:srgbClr val="000000"/>
              </a:buClr>
              <a:buSzPts val="1800"/>
              <a:buChar char="–"/>
              <a:defRPr/>
            </a:lvl4pPr>
            <a:lvl5pPr marL="2286000" lvl="4" indent="-342900" algn="l">
              <a:lnSpc>
                <a:spcPct val="100000"/>
              </a:lnSpc>
              <a:spcBef>
                <a:spcPts val="400"/>
              </a:spcBef>
              <a:spcAft>
                <a:spcPts val="0"/>
              </a:spcAft>
              <a:buClr>
                <a:srgbClr val="000000"/>
              </a:buClr>
              <a:buSzPts val="1800"/>
              <a:buChar char="»"/>
              <a:defRPr/>
            </a:lvl5pPr>
            <a:lvl6pPr marL="2743200" lvl="5" indent="-342900" algn="l">
              <a:lnSpc>
                <a:spcPct val="100000"/>
              </a:lnSpc>
              <a:spcBef>
                <a:spcPts val="400"/>
              </a:spcBef>
              <a:spcAft>
                <a:spcPts val="0"/>
              </a:spcAft>
              <a:buClr>
                <a:srgbClr val="000000"/>
              </a:buClr>
              <a:buSzPts val="1800"/>
              <a:buChar char="●"/>
              <a:defRPr/>
            </a:lvl6pPr>
            <a:lvl7pPr marL="3200400" lvl="6" indent="-342900" algn="l">
              <a:lnSpc>
                <a:spcPct val="100000"/>
              </a:lnSpc>
              <a:spcBef>
                <a:spcPts val="400"/>
              </a:spcBef>
              <a:spcAft>
                <a:spcPts val="0"/>
              </a:spcAft>
              <a:buClr>
                <a:srgbClr val="000000"/>
              </a:buClr>
              <a:buSzPts val="1800"/>
              <a:buChar char="●"/>
              <a:defRPr/>
            </a:lvl7pPr>
            <a:lvl8pPr marL="3657600" lvl="7" indent="-342900" algn="l">
              <a:lnSpc>
                <a:spcPct val="100000"/>
              </a:lnSpc>
              <a:spcBef>
                <a:spcPts val="400"/>
              </a:spcBef>
              <a:spcAft>
                <a:spcPts val="0"/>
              </a:spcAft>
              <a:buClr>
                <a:srgbClr val="000000"/>
              </a:buClr>
              <a:buSzPts val="1800"/>
              <a:buChar char="●"/>
              <a:defRPr/>
            </a:lvl8pPr>
            <a:lvl9pPr marL="4114800" lvl="8" indent="-342900" algn="l">
              <a:lnSpc>
                <a:spcPct val="100000"/>
              </a:lnSpc>
              <a:spcBef>
                <a:spcPts val="400"/>
              </a:spcBef>
              <a:spcAft>
                <a:spcPts val="0"/>
              </a:spcAft>
              <a:buClr>
                <a:srgbClr val="000000"/>
              </a:buClr>
              <a:buSzPts val="1800"/>
              <a:buChar char="●"/>
              <a:defRPr/>
            </a:lvl9pPr>
          </a:lstStyle>
          <a:p>
            <a:endParaRPr/>
          </a:p>
        </p:txBody>
      </p:sp>
      <p:sp>
        <p:nvSpPr>
          <p:cNvPr id="46" name="Google Shape;46;p21"/>
          <p:cNvSpPr txBox="1">
            <a:spLocks noGrp="1"/>
          </p:cNvSpPr>
          <p:nvPr>
            <p:ph type="sldNum" idx="12"/>
          </p:nvPr>
        </p:nvSpPr>
        <p:spPr>
          <a:xfrm>
            <a:off x="8308692" y="381000"/>
            <a:ext cx="301909" cy="288824"/>
          </a:xfrm>
          <a:prstGeom prst="rect">
            <a:avLst/>
          </a:prstGeom>
          <a:noFill/>
          <a:ln>
            <a:noFill/>
          </a:ln>
        </p:spPr>
        <p:txBody>
          <a:bodyPr spcFirstLastPara="1" wrap="square" lIns="45700" tIns="45700" rIns="45700" bIns="45700" anchor="t" anchorCtr="0">
            <a:spAutoFit/>
          </a:bodyPr>
          <a:lstStyle>
            <a:lvl1pPr marL="0" lvl="0"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1pPr>
            <a:lvl2pPr marL="0" lvl="1"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2pPr>
            <a:lvl3pPr marL="0" lvl="2"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3pPr>
            <a:lvl4pPr marL="0" lvl="3"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4pPr>
            <a:lvl5pPr marL="0" lvl="4"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5pPr>
            <a:lvl6pPr marL="0" lvl="5"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6pPr>
            <a:lvl7pPr marL="0" lvl="6"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7pPr>
            <a:lvl8pPr marL="0" lvl="7"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8pPr>
            <a:lvl9pPr marL="0" lvl="8"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Default">
  <p:cSld name="Default 6">
    <p:spTree>
      <p:nvGrpSpPr>
        <p:cNvPr id="1" name="Shape 47"/>
        <p:cNvGrpSpPr/>
        <p:nvPr/>
      </p:nvGrpSpPr>
      <p:grpSpPr>
        <a:xfrm>
          <a:off x="0" y="0"/>
          <a:ext cx="0" cy="0"/>
          <a:chOff x="0" y="0"/>
          <a:chExt cx="0" cy="0"/>
        </a:xfrm>
      </p:grpSpPr>
      <p:sp>
        <p:nvSpPr>
          <p:cNvPr id="48" name="Google Shape;48;p22"/>
          <p:cNvSpPr/>
          <p:nvPr/>
        </p:nvSpPr>
        <p:spPr>
          <a:xfrm>
            <a:off x="381000" y="1143000"/>
            <a:ext cx="8458200" cy="5181600"/>
          </a:xfrm>
          <a:prstGeom prst="roundRect">
            <a:avLst>
              <a:gd name="adj" fmla="val 16667"/>
            </a:avLst>
          </a:prstGeom>
          <a:solidFill>
            <a:srgbClr val="FFFFFF"/>
          </a:solidFill>
          <a:ln w="28575" cap="flat" cmpd="sng">
            <a:solidFill>
              <a:srgbClr val="6699F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FF"/>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pic>
        <p:nvPicPr>
          <p:cNvPr id="49" name="Google Shape;49;p22" descr="collegelogo"/>
          <p:cNvPicPr preferRelativeResize="0"/>
          <p:nvPr/>
        </p:nvPicPr>
        <p:blipFill rotWithShape="1">
          <a:blip r:embed="rId2">
            <a:alphaModFix/>
          </a:blip>
          <a:srcRect/>
          <a:stretch/>
        </p:blipFill>
        <p:spPr>
          <a:xfrm>
            <a:off x="381000" y="76200"/>
            <a:ext cx="792163" cy="914400"/>
          </a:xfrm>
          <a:prstGeom prst="rect">
            <a:avLst/>
          </a:prstGeom>
          <a:noFill/>
          <a:ln>
            <a:noFill/>
          </a:ln>
        </p:spPr>
      </p:pic>
      <p:sp>
        <p:nvSpPr>
          <p:cNvPr id="50" name="Google Shape;50;p22"/>
          <p:cNvSpPr txBox="1"/>
          <p:nvPr/>
        </p:nvSpPr>
        <p:spPr>
          <a:xfrm>
            <a:off x="1264919" y="304800"/>
            <a:ext cx="6918961" cy="350662"/>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                       </a:t>
            </a:r>
            <a:endParaRPr/>
          </a:p>
        </p:txBody>
      </p:sp>
      <p:sp>
        <p:nvSpPr>
          <p:cNvPr id="51" name="Google Shape;51;p22"/>
          <p:cNvSpPr txBox="1">
            <a:spLocks noGrp="1"/>
          </p:cNvSpPr>
          <p:nvPr>
            <p:ph type="title"/>
          </p:nvPr>
        </p:nvSpPr>
        <p:spPr>
          <a:xfrm>
            <a:off x="990600" y="1371600"/>
            <a:ext cx="6858000" cy="808038"/>
          </a:xfrm>
          <a:prstGeom prst="rect">
            <a:avLst/>
          </a:prstGeom>
          <a:noFill/>
          <a:ln>
            <a:noFill/>
          </a:ln>
        </p:spPr>
        <p:txBody>
          <a:bodyPr spcFirstLastPara="1" wrap="square" lIns="45700" tIns="45700" rIns="45700" bIns="457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52" name="Google Shape;52;p22"/>
          <p:cNvSpPr txBox="1">
            <a:spLocks noGrp="1"/>
          </p:cNvSpPr>
          <p:nvPr>
            <p:ph type="body" idx="1"/>
          </p:nvPr>
        </p:nvSpPr>
        <p:spPr>
          <a:xfrm>
            <a:off x="914400" y="2362200"/>
            <a:ext cx="7315200" cy="3763963"/>
          </a:xfrm>
          <a:prstGeom prst="rect">
            <a:avLst/>
          </a:prstGeom>
          <a:solidFill>
            <a:srgbClr val="FFFFFF"/>
          </a:solidFill>
          <a:ln>
            <a:noFill/>
          </a:ln>
        </p:spPr>
        <p:txBody>
          <a:bodyPr spcFirstLastPara="1" wrap="square" lIns="45700" tIns="45700" rIns="45700" bIns="45700" anchor="t" anchorCtr="0">
            <a:normAutofit/>
          </a:bodyPr>
          <a:lstStyle>
            <a:lvl1pPr marL="457200" lvl="0" indent="-342900" algn="l">
              <a:lnSpc>
                <a:spcPct val="100000"/>
              </a:lnSpc>
              <a:spcBef>
                <a:spcPts val="400"/>
              </a:spcBef>
              <a:spcAft>
                <a:spcPts val="0"/>
              </a:spcAft>
              <a:buClr>
                <a:srgbClr val="000000"/>
              </a:buClr>
              <a:buSzPts val="1800"/>
              <a:buChar char="»"/>
              <a:defRPr/>
            </a:lvl1pPr>
            <a:lvl2pPr marL="914400" lvl="1" indent="-342900" algn="l">
              <a:lnSpc>
                <a:spcPct val="100000"/>
              </a:lnSpc>
              <a:spcBef>
                <a:spcPts val="400"/>
              </a:spcBef>
              <a:spcAft>
                <a:spcPts val="0"/>
              </a:spcAft>
              <a:buClr>
                <a:srgbClr val="000000"/>
              </a:buClr>
              <a:buSzPts val="1800"/>
              <a:buChar char="–"/>
              <a:defRPr/>
            </a:lvl2pPr>
            <a:lvl3pPr marL="1371600" lvl="2" indent="-342900" algn="l">
              <a:lnSpc>
                <a:spcPct val="100000"/>
              </a:lnSpc>
              <a:spcBef>
                <a:spcPts val="400"/>
              </a:spcBef>
              <a:spcAft>
                <a:spcPts val="0"/>
              </a:spcAft>
              <a:buClr>
                <a:srgbClr val="000000"/>
              </a:buClr>
              <a:buSzPts val="1800"/>
              <a:buChar char="•"/>
              <a:defRPr/>
            </a:lvl3pPr>
            <a:lvl4pPr marL="1828800" lvl="3" indent="-342900" algn="l">
              <a:lnSpc>
                <a:spcPct val="100000"/>
              </a:lnSpc>
              <a:spcBef>
                <a:spcPts val="400"/>
              </a:spcBef>
              <a:spcAft>
                <a:spcPts val="0"/>
              </a:spcAft>
              <a:buClr>
                <a:srgbClr val="000000"/>
              </a:buClr>
              <a:buSzPts val="1800"/>
              <a:buChar char="–"/>
              <a:defRPr/>
            </a:lvl4pPr>
            <a:lvl5pPr marL="2286000" lvl="4" indent="-342900" algn="l">
              <a:lnSpc>
                <a:spcPct val="100000"/>
              </a:lnSpc>
              <a:spcBef>
                <a:spcPts val="400"/>
              </a:spcBef>
              <a:spcAft>
                <a:spcPts val="0"/>
              </a:spcAft>
              <a:buClr>
                <a:srgbClr val="000000"/>
              </a:buClr>
              <a:buSzPts val="1800"/>
              <a:buChar char="»"/>
              <a:defRPr/>
            </a:lvl5pPr>
            <a:lvl6pPr marL="2743200" lvl="5" indent="-342900" algn="l">
              <a:lnSpc>
                <a:spcPct val="100000"/>
              </a:lnSpc>
              <a:spcBef>
                <a:spcPts val="400"/>
              </a:spcBef>
              <a:spcAft>
                <a:spcPts val="0"/>
              </a:spcAft>
              <a:buClr>
                <a:srgbClr val="000000"/>
              </a:buClr>
              <a:buSzPts val="1800"/>
              <a:buChar char="●"/>
              <a:defRPr/>
            </a:lvl6pPr>
            <a:lvl7pPr marL="3200400" lvl="6" indent="-342900" algn="l">
              <a:lnSpc>
                <a:spcPct val="100000"/>
              </a:lnSpc>
              <a:spcBef>
                <a:spcPts val="400"/>
              </a:spcBef>
              <a:spcAft>
                <a:spcPts val="0"/>
              </a:spcAft>
              <a:buClr>
                <a:srgbClr val="000000"/>
              </a:buClr>
              <a:buSzPts val="1800"/>
              <a:buChar char="●"/>
              <a:defRPr/>
            </a:lvl7pPr>
            <a:lvl8pPr marL="3657600" lvl="7" indent="-342900" algn="l">
              <a:lnSpc>
                <a:spcPct val="100000"/>
              </a:lnSpc>
              <a:spcBef>
                <a:spcPts val="400"/>
              </a:spcBef>
              <a:spcAft>
                <a:spcPts val="0"/>
              </a:spcAft>
              <a:buClr>
                <a:srgbClr val="000000"/>
              </a:buClr>
              <a:buSzPts val="1800"/>
              <a:buChar char="●"/>
              <a:defRPr/>
            </a:lvl8pPr>
            <a:lvl9pPr marL="4114800" lvl="8" indent="-342900" algn="l">
              <a:lnSpc>
                <a:spcPct val="100000"/>
              </a:lnSpc>
              <a:spcBef>
                <a:spcPts val="400"/>
              </a:spcBef>
              <a:spcAft>
                <a:spcPts val="0"/>
              </a:spcAft>
              <a:buClr>
                <a:srgbClr val="000000"/>
              </a:buClr>
              <a:buSzPts val="1800"/>
              <a:buChar char="●"/>
              <a:defRPr/>
            </a:lvl9pPr>
          </a:lstStyle>
          <a:p>
            <a:endParaRPr/>
          </a:p>
        </p:txBody>
      </p:sp>
      <p:sp>
        <p:nvSpPr>
          <p:cNvPr id="53" name="Google Shape;53;p22"/>
          <p:cNvSpPr txBox="1">
            <a:spLocks noGrp="1"/>
          </p:cNvSpPr>
          <p:nvPr>
            <p:ph type="sldNum" idx="12"/>
          </p:nvPr>
        </p:nvSpPr>
        <p:spPr>
          <a:xfrm>
            <a:off x="8308692" y="381000"/>
            <a:ext cx="301909" cy="288824"/>
          </a:xfrm>
          <a:prstGeom prst="rect">
            <a:avLst/>
          </a:prstGeom>
          <a:noFill/>
          <a:ln>
            <a:noFill/>
          </a:ln>
        </p:spPr>
        <p:txBody>
          <a:bodyPr spcFirstLastPara="1" wrap="square" lIns="45700" tIns="45700" rIns="45700" bIns="45700" anchor="t" anchorCtr="0">
            <a:spAutoFit/>
          </a:bodyPr>
          <a:lstStyle>
            <a:lvl1pPr marL="0" lvl="0"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1pPr>
            <a:lvl2pPr marL="0" lvl="1"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2pPr>
            <a:lvl3pPr marL="0" lvl="2"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3pPr>
            <a:lvl4pPr marL="0" lvl="3"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4pPr>
            <a:lvl5pPr marL="0" lvl="4"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5pPr>
            <a:lvl6pPr marL="0" lvl="5"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6pPr>
            <a:lvl7pPr marL="0" lvl="6"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7pPr>
            <a:lvl8pPr marL="0" lvl="7"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8pPr>
            <a:lvl9pPr marL="0" lvl="8"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Default">
  <p:cSld name="Default 7">
    <p:spTree>
      <p:nvGrpSpPr>
        <p:cNvPr id="1" name="Shape 54"/>
        <p:cNvGrpSpPr/>
        <p:nvPr/>
      </p:nvGrpSpPr>
      <p:grpSpPr>
        <a:xfrm>
          <a:off x="0" y="0"/>
          <a:ext cx="0" cy="0"/>
          <a:chOff x="0" y="0"/>
          <a:chExt cx="0" cy="0"/>
        </a:xfrm>
      </p:grpSpPr>
      <p:sp>
        <p:nvSpPr>
          <p:cNvPr id="55" name="Google Shape;55;p23"/>
          <p:cNvSpPr/>
          <p:nvPr/>
        </p:nvSpPr>
        <p:spPr>
          <a:xfrm>
            <a:off x="381000" y="1143000"/>
            <a:ext cx="8458200" cy="5181600"/>
          </a:xfrm>
          <a:prstGeom prst="roundRect">
            <a:avLst>
              <a:gd name="adj" fmla="val 16667"/>
            </a:avLst>
          </a:prstGeom>
          <a:solidFill>
            <a:srgbClr val="FFFFFF"/>
          </a:solidFill>
          <a:ln w="28575" cap="flat" cmpd="sng">
            <a:solidFill>
              <a:srgbClr val="6699F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FF"/>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pic>
        <p:nvPicPr>
          <p:cNvPr id="56" name="Google Shape;56;p23" descr="collegelogo"/>
          <p:cNvPicPr preferRelativeResize="0"/>
          <p:nvPr/>
        </p:nvPicPr>
        <p:blipFill rotWithShape="1">
          <a:blip r:embed="rId2">
            <a:alphaModFix/>
          </a:blip>
          <a:srcRect/>
          <a:stretch/>
        </p:blipFill>
        <p:spPr>
          <a:xfrm>
            <a:off x="381000" y="76200"/>
            <a:ext cx="792163" cy="914400"/>
          </a:xfrm>
          <a:prstGeom prst="rect">
            <a:avLst/>
          </a:prstGeom>
          <a:noFill/>
          <a:ln>
            <a:noFill/>
          </a:ln>
        </p:spPr>
      </p:pic>
      <p:sp>
        <p:nvSpPr>
          <p:cNvPr id="57" name="Google Shape;57;p23"/>
          <p:cNvSpPr txBox="1"/>
          <p:nvPr/>
        </p:nvSpPr>
        <p:spPr>
          <a:xfrm>
            <a:off x="1264919" y="304800"/>
            <a:ext cx="6918961" cy="350662"/>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                       </a:t>
            </a:r>
            <a:endParaRPr/>
          </a:p>
        </p:txBody>
      </p:sp>
      <p:sp>
        <p:nvSpPr>
          <p:cNvPr id="58" name="Google Shape;58;p23"/>
          <p:cNvSpPr txBox="1">
            <a:spLocks noGrp="1"/>
          </p:cNvSpPr>
          <p:nvPr>
            <p:ph type="title"/>
          </p:nvPr>
        </p:nvSpPr>
        <p:spPr>
          <a:xfrm>
            <a:off x="990600" y="1371600"/>
            <a:ext cx="6858000" cy="808038"/>
          </a:xfrm>
          <a:prstGeom prst="rect">
            <a:avLst/>
          </a:prstGeom>
          <a:noFill/>
          <a:ln>
            <a:noFill/>
          </a:ln>
        </p:spPr>
        <p:txBody>
          <a:bodyPr spcFirstLastPara="1" wrap="square" lIns="45700" tIns="45700" rIns="45700" bIns="457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59" name="Google Shape;59;p23"/>
          <p:cNvSpPr txBox="1">
            <a:spLocks noGrp="1"/>
          </p:cNvSpPr>
          <p:nvPr>
            <p:ph type="body" idx="1"/>
          </p:nvPr>
        </p:nvSpPr>
        <p:spPr>
          <a:xfrm>
            <a:off x="914400" y="2362200"/>
            <a:ext cx="7315200" cy="3763963"/>
          </a:xfrm>
          <a:prstGeom prst="rect">
            <a:avLst/>
          </a:prstGeom>
          <a:solidFill>
            <a:srgbClr val="FFFFFF"/>
          </a:solidFill>
          <a:ln>
            <a:noFill/>
          </a:ln>
        </p:spPr>
        <p:txBody>
          <a:bodyPr spcFirstLastPara="1" wrap="square" lIns="45700" tIns="45700" rIns="45700" bIns="45700" anchor="t" anchorCtr="0">
            <a:normAutofit/>
          </a:bodyPr>
          <a:lstStyle>
            <a:lvl1pPr marL="457200" lvl="0" indent="-342900" algn="l">
              <a:lnSpc>
                <a:spcPct val="100000"/>
              </a:lnSpc>
              <a:spcBef>
                <a:spcPts val="400"/>
              </a:spcBef>
              <a:spcAft>
                <a:spcPts val="0"/>
              </a:spcAft>
              <a:buClr>
                <a:srgbClr val="000000"/>
              </a:buClr>
              <a:buSzPts val="1800"/>
              <a:buChar char="»"/>
              <a:defRPr/>
            </a:lvl1pPr>
            <a:lvl2pPr marL="914400" lvl="1" indent="-342900" algn="l">
              <a:lnSpc>
                <a:spcPct val="100000"/>
              </a:lnSpc>
              <a:spcBef>
                <a:spcPts val="400"/>
              </a:spcBef>
              <a:spcAft>
                <a:spcPts val="0"/>
              </a:spcAft>
              <a:buClr>
                <a:srgbClr val="000000"/>
              </a:buClr>
              <a:buSzPts val="1800"/>
              <a:buChar char="–"/>
              <a:defRPr/>
            </a:lvl2pPr>
            <a:lvl3pPr marL="1371600" lvl="2" indent="-342900" algn="l">
              <a:lnSpc>
                <a:spcPct val="100000"/>
              </a:lnSpc>
              <a:spcBef>
                <a:spcPts val="400"/>
              </a:spcBef>
              <a:spcAft>
                <a:spcPts val="0"/>
              </a:spcAft>
              <a:buClr>
                <a:srgbClr val="000000"/>
              </a:buClr>
              <a:buSzPts val="1800"/>
              <a:buChar char="•"/>
              <a:defRPr/>
            </a:lvl3pPr>
            <a:lvl4pPr marL="1828800" lvl="3" indent="-342900" algn="l">
              <a:lnSpc>
                <a:spcPct val="100000"/>
              </a:lnSpc>
              <a:spcBef>
                <a:spcPts val="400"/>
              </a:spcBef>
              <a:spcAft>
                <a:spcPts val="0"/>
              </a:spcAft>
              <a:buClr>
                <a:srgbClr val="000000"/>
              </a:buClr>
              <a:buSzPts val="1800"/>
              <a:buChar char="–"/>
              <a:defRPr/>
            </a:lvl4pPr>
            <a:lvl5pPr marL="2286000" lvl="4" indent="-342900" algn="l">
              <a:lnSpc>
                <a:spcPct val="100000"/>
              </a:lnSpc>
              <a:spcBef>
                <a:spcPts val="400"/>
              </a:spcBef>
              <a:spcAft>
                <a:spcPts val="0"/>
              </a:spcAft>
              <a:buClr>
                <a:srgbClr val="000000"/>
              </a:buClr>
              <a:buSzPts val="1800"/>
              <a:buChar char="»"/>
              <a:defRPr/>
            </a:lvl5pPr>
            <a:lvl6pPr marL="2743200" lvl="5" indent="-342900" algn="l">
              <a:lnSpc>
                <a:spcPct val="100000"/>
              </a:lnSpc>
              <a:spcBef>
                <a:spcPts val="400"/>
              </a:spcBef>
              <a:spcAft>
                <a:spcPts val="0"/>
              </a:spcAft>
              <a:buClr>
                <a:srgbClr val="000000"/>
              </a:buClr>
              <a:buSzPts val="1800"/>
              <a:buChar char="●"/>
              <a:defRPr/>
            </a:lvl6pPr>
            <a:lvl7pPr marL="3200400" lvl="6" indent="-342900" algn="l">
              <a:lnSpc>
                <a:spcPct val="100000"/>
              </a:lnSpc>
              <a:spcBef>
                <a:spcPts val="400"/>
              </a:spcBef>
              <a:spcAft>
                <a:spcPts val="0"/>
              </a:spcAft>
              <a:buClr>
                <a:srgbClr val="000000"/>
              </a:buClr>
              <a:buSzPts val="1800"/>
              <a:buChar char="●"/>
              <a:defRPr/>
            </a:lvl7pPr>
            <a:lvl8pPr marL="3657600" lvl="7" indent="-342900" algn="l">
              <a:lnSpc>
                <a:spcPct val="100000"/>
              </a:lnSpc>
              <a:spcBef>
                <a:spcPts val="400"/>
              </a:spcBef>
              <a:spcAft>
                <a:spcPts val="0"/>
              </a:spcAft>
              <a:buClr>
                <a:srgbClr val="000000"/>
              </a:buClr>
              <a:buSzPts val="1800"/>
              <a:buChar char="●"/>
              <a:defRPr/>
            </a:lvl8pPr>
            <a:lvl9pPr marL="4114800" lvl="8" indent="-342900" algn="l">
              <a:lnSpc>
                <a:spcPct val="100000"/>
              </a:lnSpc>
              <a:spcBef>
                <a:spcPts val="400"/>
              </a:spcBef>
              <a:spcAft>
                <a:spcPts val="0"/>
              </a:spcAft>
              <a:buClr>
                <a:srgbClr val="000000"/>
              </a:buClr>
              <a:buSzPts val="1800"/>
              <a:buChar char="●"/>
              <a:defRPr/>
            </a:lvl9pPr>
          </a:lstStyle>
          <a:p>
            <a:endParaRPr/>
          </a:p>
        </p:txBody>
      </p:sp>
      <p:sp>
        <p:nvSpPr>
          <p:cNvPr id="60" name="Google Shape;60;p23"/>
          <p:cNvSpPr txBox="1">
            <a:spLocks noGrp="1"/>
          </p:cNvSpPr>
          <p:nvPr>
            <p:ph type="sldNum" idx="12"/>
          </p:nvPr>
        </p:nvSpPr>
        <p:spPr>
          <a:xfrm>
            <a:off x="8308692" y="381000"/>
            <a:ext cx="301909" cy="288824"/>
          </a:xfrm>
          <a:prstGeom prst="rect">
            <a:avLst/>
          </a:prstGeom>
          <a:noFill/>
          <a:ln>
            <a:noFill/>
          </a:ln>
        </p:spPr>
        <p:txBody>
          <a:bodyPr spcFirstLastPara="1" wrap="square" lIns="45700" tIns="45700" rIns="45700" bIns="45700" anchor="t" anchorCtr="0">
            <a:spAutoFit/>
          </a:bodyPr>
          <a:lstStyle>
            <a:lvl1pPr marL="0" lvl="0"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1pPr>
            <a:lvl2pPr marL="0" lvl="1"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2pPr>
            <a:lvl3pPr marL="0" lvl="2"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3pPr>
            <a:lvl4pPr marL="0" lvl="3"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4pPr>
            <a:lvl5pPr marL="0" lvl="4"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5pPr>
            <a:lvl6pPr marL="0" lvl="5"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6pPr>
            <a:lvl7pPr marL="0" lvl="6"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7pPr>
            <a:lvl8pPr marL="0" lvl="7"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8pPr>
            <a:lvl9pPr marL="0" lvl="8"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Default">
  <p:cSld name="Default 8">
    <p:spTree>
      <p:nvGrpSpPr>
        <p:cNvPr id="1" name="Shape 61"/>
        <p:cNvGrpSpPr/>
        <p:nvPr/>
      </p:nvGrpSpPr>
      <p:grpSpPr>
        <a:xfrm>
          <a:off x="0" y="0"/>
          <a:ext cx="0" cy="0"/>
          <a:chOff x="0" y="0"/>
          <a:chExt cx="0" cy="0"/>
        </a:xfrm>
      </p:grpSpPr>
      <p:sp>
        <p:nvSpPr>
          <p:cNvPr id="62" name="Google Shape;62;p24"/>
          <p:cNvSpPr/>
          <p:nvPr/>
        </p:nvSpPr>
        <p:spPr>
          <a:xfrm>
            <a:off x="381000" y="1143000"/>
            <a:ext cx="8458200" cy="5181600"/>
          </a:xfrm>
          <a:prstGeom prst="roundRect">
            <a:avLst>
              <a:gd name="adj" fmla="val 16667"/>
            </a:avLst>
          </a:prstGeom>
          <a:solidFill>
            <a:srgbClr val="FFFFFF"/>
          </a:solidFill>
          <a:ln w="28575" cap="flat" cmpd="sng">
            <a:solidFill>
              <a:srgbClr val="6699F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FF"/>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pic>
        <p:nvPicPr>
          <p:cNvPr id="63" name="Google Shape;63;p24" descr="collegelogo"/>
          <p:cNvPicPr preferRelativeResize="0"/>
          <p:nvPr/>
        </p:nvPicPr>
        <p:blipFill rotWithShape="1">
          <a:blip r:embed="rId2">
            <a:alphaModFix/>
          </a:blip>
          <a:srcRect/>
          <a:stretch/>
        </p:blipFill>
        <p:spPr>
          <a:xfrm>
            <a:off x="381000" y="76200"/>
            <a:ext cx="792163" cy="914400"/>
          </a:xfrm>
          <a:prstGeom prst="rect">
            <a:avLst/>
          </a:prstGeom>
          <a:noFill/>
          <a:ln>
            <a:noFill/>
          </a:ln>
        </p:spPr>
      </p:pic>
      <p:sp>
        <p:nvSpPr>
          <p:cNvPr id="64" name="Google Shape;64;p24"/>
          <p:cNvSpPr txBox="1"/>
          <p:nvPr/>
        </p:nvSpPr>
        <p:spPr>
          <a:xfrm>
            <a:off x="1264919" y="304800"/>
            <a:ext cx="6918961" cy="350662"/>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                       </a:t>
            </a:r>
            <a:endParaRPr/>
          </a:p>
        </p:txBody>
      </p:sp>
      <p:sp>
        <p:nvSpPr>
          <p:cNvPr id="65" name="Google Shape;65;p24"/>
          <p:cNvSpPr txBox="1">
            <a:spLocks noGrp="1"/>
          </p:cNvSpPr>
          <p:nvPr>
            <p:ph type="title"/>
          </p:nvPr>
        </p:nvSpPr>
        <p:spPr>
          <a:xfrm>
            <a:off x="990600" y="1371600"/>
            <a:ext cx="6858000" cy="808038"/>
          </a:xfrm>
          <a:prstGeom prst="rect">
            <a:avLst/>
          </a:prstGeom>
          <a:noFill/>
          <a:ln>
            <a:noFill/>
          </a:ln>
        </p:spPr>
        <p:txBody>
          <a:bodyPr spcFirstLastPara="1" wrap="square" lIns="45700" tIns="45700" rIns="45700" bIns="457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66" name="Google Shape;66;p24"/>
          <p:cNvSpPr txBox="1">
            <a:spLocks noGrp="1"/>
          </p:cNvSpPr>
          <p:nvPr>
            <p:ph type="body" idx="1"/>
          </p:nvPr>
        </p:nvSpPr>
        <p:spPr>
          <a:xfrm>
            <a:off x="914400" y="2362200"/>
            <a:ext cx="7315200" cy="3763963"/>
          </a:xfrm>
          <a:prstGeom prst="rect">
            <a:avLst/>
          </a:prstGeom>
          <a:solidFill>
            <a:srgbClr val="FFFFFF"/>
          </a:solidFill>
          <a:ln>
            <a:noFill/>
          </a:ln>
        </p:spPr>
        <p:txBody>
          <a:bodyPr spcFirstLastPara="1" wrap="square" lIns="45700" tIns="45700" rIns="45700" bIns="45700" anchor="t" anchorCtr="0">
            <a:normAutofit/>
          </a:bodyPr>
          <a:lstStyle>
            <a:lvl1pPr marL="457200" lvl="0" indent="-342900" algn="l">
              <a:lnSpc>
                <a:spcPct val="100000"/>
              </a:lnSpc>
              <a:spcBef>
                <a:spcPts val="400"/>
              </a:spcBef>
              <a:spcAft>
                <a:spcPts val="0"/>
              </a:spcAft>
              <a:buClr>
                <a:srgbClr val="000000"/>
              </a:buClr>
              <a:buSzPts val="1800"/>
              <a:buChar char="»"/>
              <a:defRPr/>
            </a:lvl1pPr>
            <a:lvl2pPr marL="914400" lvl="1" indent="-342900" algn="l">
              <a:lnSpc>
                <a:spcPct val="100000"/>
              </a:lnSpc>
              <a:spcBef>
                <a:spcPts val="400"/>
              </a:spcBef>
              <a:spcAft>
                <a:spcPts val="0"/>
              </a:spcAft>
              <a:buClr>
                <a:srgbClr val="000000"/>
              </a:buClr>
              <a:buSzPts val="1800"/>
              <a:buChar char="–"/>
              <a:defRPr/>
            </a:lvl2pPr>
            <a:lvl3pPr marL="1371600" lvl="2" indent="-342900" algn="l">
              <a:lnSpc>
                <a:spcPct val="100000"/>
              </a:lnSpc>
              <a:spcBef>
                <a:spcPts val="400"/>
              </a:spcBef>
              <a:spcAft>
                <a:spcPts val="0"/>
              </a:spcAft>
              <a:buClr>
                <a:srgbClr val="000000"/>
              </a:buClr>
              <a:buSzPts val="1800"/>
              <a:buChar char="•"/>
              <a:defRPr/>
            </a:lvl3pPr>
            <a:lvl4pPr marL="1828800" lvl="3" indent="-342900" algn="l">
              <a:lnSpc>
                <a:spcPct val="100000"/>
              </a:lnSpc>
              <a:spcBef>
                <a:spcPts val="400"/>
              </a:spcBef>
              <a:spcAft>
                <a:spcPts val="0"/>
              </a:spcAft>
              <a:buClr>
                <a:srgbClr val="000000"/>
              </a:buClr>
              <a:buSzPts val="1800"/>
              <a:buChar char="–"/>
              <a:defRPr/>
            </a:lvl4pPr>
            <a:lvl5pPr marL="2286000" lvl="4" indent="-342900" algn="l">
              <a:lnSpc>
                <a:spcPct val="100000"/>
              </a:lnSpc>
              <a:spcBef>
                <a:spcPts val="400"/>
              </a:spcBef>
              <a:spcAft>
                <a:spcPts val="0"/>
              </a:spcAft>
              <a:buClr>
                <a:srgbClr val="000000"/>
              </a:buClr>
              <a:buSzPts val="1800"/>
              <a:buChar char="»"/>
              <a:defRPr/>
            </a:lvl5pPr>
            <a:lvl6pPr marL="2743200" lvl="5" indent="-342900" algn="l">
              <a:lnSpc>
                <a:spcPct val="100000"/>
              </a:lnSpc>
              <a:spcBef>
                <a:spcPts val="400"/>
              </a:spcBef>
              <a:spcAft>
                <a:spcPts val="0"/>
              </a:spcAft>
              <a:buClr>
                <a:srgbClr val="000000"/>
              </a:buClr>
              <a:buSzPts val="1800"/>
              <a:buChar char="●"/>
              <a:defRPr/>
            </a:lvl6pPr>
            <a:lvl7pPr marL="3200400" lvl="6" indent="-342900" algn="l">
              <a:lnSpc>
                <a:spcPct val="100000"/>
              </a:lnSpc>
              <a:spcBef>
                <a:spcPts val="400"/>
              </a:spcBef>
              <a:spcAft>
                <a:spcPts val="0"/>
              </a:spcAft>
              <a:buClr>
                <a:srgbClr val="000000"/>
              </a:buClr>
              <a:buSzPts val="1800"/>
              <a:buChar char="●"/>
              <a:defRPr/>
            </a:lvl7pPr>
            <a:lvl8pPr marL="3657600" lvl="7" indent="-342900" algn="l">
              <a:lnSpc>
                <a:spcPct val="100000"/>
              </a:lnSpc>
              <a:spcBef>
                <a:spcPts val="400"/>
              </a:spcBef>
              <a:spcAft>
                <a:spcPts val="0"/>
              </a:spcAft>
              <a:buClr>
                <a:srgbClr val="000000"/>
              </a:buClr>
              <a:buSzPts val="1800"/>
              <a:buChar char="●"/>
              <a:defRPr/>
            </a:lvl8pPr>
            <a:lvl9pPr marL="4114800" lvl="8" indent="-342900" algn="l">
              <a:lnSpc>
                <a:spcPct val="100000"/>
              </a:lnSpc>
              <a:spcBef>
                <a:spcPts val="400"/>
              </a:spcBef>
              <a:spcAft>
                <a:spcPts val="0"/>
              </a:spcAft>
              <a:buClr>
                <a:srgbClr val="000000"/>
              </a:buClr>
              <a:buSzPts val="1800"/>
              <a:buChar char="●"/>
              <a:defRPr/>
            </a:lvl9pPr>
          </a:lstStyle>
          <a:p>
            <a:endParaRPr/>
          </a:p>
        </p:txBody>
      </p:sp>
      <p:sp>
        <p:nvSpPr>
          <p:cNvPr id="67" name="Google Shape;67;p24"/>
          <p:cNvSpPr txBox="1">
            <a:spLocks noGrp="1"/>
          </p:cNvSpPr>
          <p:nvPr>
            <p:ph type="sldNum" idx="12"/>
          </p:nvPr>
        </p:nvSpPr>
        <p:spPr>
          <a:xfrm>
            <a:off x="8308692" y="381000"/>
            <a:ext cx="301909" cy="288824"/>
          </a:xfrm>
          <a:prstGeom prst="rect">
            <a:avLst/>
          </a:prstGeom>
          <a:noFill/>
          <a:ln>
            <a:noFill/>
          </a:ln>
        </p:spPr>
        <p:txBody>
          <a:bodyPr spcFirstLastPara="1" wrap="square" lIns="45700" tIns="45700" rIns="45700" bIns="45700" anchor="t" anchorCtr="0">
            <a:spAutoFit/>
          </a:bodyPr>
          <a:lstStyle>
            <a:lvl1pPr marL="0" lvl="0"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1pPr>
            <a:lvl2pPr marL="0" lvl="1"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2pPr>
            <a:lvl3pPr marL="0" lvl="2"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3pPr>
            <a:lvl4pPr marL="0" lvl="3"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4pPr>
            <a:lvl5pPr marL="0" lvl="4"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5pPr>
            <a:lvl6pPr marL="0" lvl="5"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6pPr>
            <a:lvl7pPr marL="0" lvl="6"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7pPr>
            <a:lvl8pPr marL="0" lvl="7"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8pPr>
            <a:lvl9pPr marL="0" lvl="8"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Default">
  <p:cSld name="Default 9">
    <p:spTree>
      <p:nvGrpSpPr>
        <p:cNvPr id="1" name="Shape 68"/>
        <p:cNvGrpSpPr/>
        <p:nvPr/>
      </p:nvGrpSpPr>
      <p:grpSpPr>
        <a:xfrm>
          <a:off x="0" y="0"/>
          <a:ext cx="0" cy="0"/>
          <a:chOff x="0" y="0"/>
          <a:chExt cx="0" cy="0"/>
        </a:xfrm>
      </p:grpSpPr>
      <p:sp>
        <p:nvSpPr>
          <p:cNvPr id="69" name="Google Shape;69;p25"/>
          <p:cNvSpPr/>
          <p:nvPr/>
        </p:nvSpPr>
        <p:spPr>
          <a:xfrm>
            <a:off x="381000" y="1143000"/>
            <a:ext cx="8458200" cy="5181600"/>
          </a:xfrm>
          <a:prstGeom prst="roundRect">
            <a:avLst>
              <a:gd name="adj" fmla="val 16667"/>
            </a:avLst>
          </a:prstGeom>
          <a:solidFill>
            <a:srgbClr val="FFFFFF"/>
          </a:solidFill>
          <a:ln w="28575" cap="flat" cmpd="sng">
            <a:solidFill>
              <a:srgbClr val="6699F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FF"/>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pic>
        <p:nvPicPr>
          <p:cNvPr id="70" name="Google Shape;70;p25" descr="collegelogo"/>
          <p:cNvPicPr preferRelativeResize="0"/>
          <p:nvPr/>
        </p:nvPicPr>
        <p:blipFill rotWithShape="1">
          <a:blip r:embed="rId2">
            <a:alphaModFix/>
          </a:blip>
          <a:srcRect/>
          <a:stretch/>
        </p:blipFill>
        <p:spPr>
          <a:xfrm>
            <a:off x="381000" y="76200"/>
            <a:ext cx="792163" cy="914400"/>
          </a:xfrm>
          <a:prstGeom prst="rect">
            <a:avLst/>
          </a:prstGeom>
          <a:noFill/>
          <a:ln>
            <a:noFill/>
          </a:ln>
        </p:spPr>
      </p:pic>
      <p:sp>
        <p:nvSpPr>
          <p:cNvPr id="71" name="Google Shape;71;p25"/>
          <p:cNvSpPr txBox="1"/>
          <p:nvPr/>
        </p:nvSpPr>
        <p:spPr>
          <a:xfrm>
            <a:off x="1264919" y="304800"/>
            <a:ext cx="6918961" cy="350662"/>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                       </a:t>
            </a:r>
            <a:endParaRPr/>
          </a:p>
        </p:txBody>
      </p:sp>
      <p:sp>
        <p:nvSpPr>
          <p:cNvPr id="72" name="Google Shape;72;p25"/>
          <p:cNvSpPr txBox="1">
            <a:spLocks noGrp="1"/>
          </p:cNvSpPr>
          <p:nvPr>
            <p:ph type="title"/>
          </p:nvPr>
        </p:nvSpPr>
        <p:spPr>
          <a:xfrm>
            <a:off x="990600" y="1371600"/>
            <a:ext cx="6858000" cy="808038"/>
          </a:xfrm>
          <a:prstGeom prst="rect">
            <a:avLst/>
          </a:prstGeom>
          <a:noFill/>
          <a:ln>
            <a:noFill/>
          </a:ln>
        </p:spPr>
        <p:txBody>
          <a:bodyPr spcFirstLastPara="1" wrap="square" lIns="45700" tIns="45700" rIns="45700" bIns="457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73" name="Google Shape;73;p25"/>
          <p:cNvSpPr txBox="1">
            <a:spLocks noGrp="1"/>
          </p:cNvSpPr>
          <p:nvPr>
            <p:ph type="body" idx="1"/>
          </p:nvPr>
        </p:nvSpPr>
        <p:spPr>
          <a:xfrm>
            <a:off x="914400" y="2362200"/>
            <a:ext cx="7315200" cy="3763963"/>
          </a:xfrm>
          <a:prstGeom prst="rect">
            <a:avLst/>
          </a:prstGeom>
          <a:solidFill>
            <a:srgbClr val="FFFFFF"/>
          </a:solidFill>
          <a:ln>
            <a:noFill/>
          </a:ln>
        </p:spPr>
        <p:txBody>
          <a:bodyPr spcFirstLastPara="1" wrap="square" lIns="45700" tIns="45700" rIns="45700" bIns="45700" anchor="t" anchorCtr="0">
            <a:normAutofit/>
          </a:bodyPr>
          <a:lstStyle>
            <a:lvl1pPr marL="457200" lvl="0" indent="-342900" algn="l">
              <a:lnSpc>
                <a:spcPct val="100000"/>
              </a:lnSpc>
              <a:spcBef>
                <a:spcPts val="400"/>
              </a:spcBef>
              <a:spcAft>
                <a:spcPts val="0"/>
              </a:spcAft>
              <a:buClr>
                <a:srgbClr val="000000"/>
              </a:buClr>
              <a:buSzPts val="1800"/>
              <a:buChar char="»"/>
              <a:defRPr/>
            </a:lvl1pPr>
            <a:lvl2pPr marL="914400" lvl="1" indent="-342900" algn="l">
              <a:lnSpc>
                <a:spcPct val="100000"/>
              </a:lnSpc>
              <a:spcBef>
                <a:spcPts val="400"/>
              </a:spcBef>
              <a:spcAft>
                <a:spcPts val="0"/>
              </a:spcAft>
              <a:buClr>
                <a:srgbClr val="000000"/>
              </a:buClr>
              <a:buSzPts val="1800"/>
              <a:buChar char="–"/>
              <a:defRPr/>
            </a:lvl2pPr>
            <a:lvl3pPr marL="1371600" lvl="2" indent="-342900" algn="l">
              <a:lnSpc>
                <a:spcPct val="100000"/>
              </a:lnSpc>
              <a:spcBef>
                <a:spcPts val="400"/>
              </a:spcBef>
              <a:spcAft>
                <a:spcPts val="0"/>
              </a:spcAft>
              <a:buClr>
                <a:srgbClr val="000000"/>
              </a:buClr>
              <a:buSzPts val="1800"/>
              <a:buChar char="•"/>
              <a:defRPr/>
            </a:lvl3pPr>
            <a:lvl4pPr marL="1828800" lvl="3" indent="-342900" algn="l">
              <a:lnSpc>
                <a:spcPct val="100000"/>
              </a:lnSpc>
              <a:spcBef>
                <a:spcPts val="400"/>
              </a:spcBef>
              <a:spcAft>
                <a:spcPts val="0"/>
              </a:spcAft>
              <a:buClr>
                <a:srgbClr val="000000"/>
              </a:buClr>
              <a:buSzPts val="1800"/>
              <a:buChar char="–"/>
              <a:defRPr/>
            </a:lvl4pPr>
            <a:lvl5pPr marL="2286000" lvl="4" indent="-342900" algn="l">
              <a:lnSpc>
                <a:spcPct val="100000"/>
              </a:lnSpc>
              <a:spcBef>
                <a:spcPts val="400"/>
              </a:spcBef>
              <a:spcAft>
                <a:spcPts val="0"/>
              </a:spcAft>
              <a:buClr>
                <a:srgbClr val="000000"/>
              </a:buClr>
              <a:buSzPts val="1800"/>
              <a:buChar char="»"/>
              <a:defRPr/>
            </a:lvl5pPr>
            <a:lvl6pPr marL="2743200" lvl="5" indent="-342900" algn="l">
              <a:lnSpc>
                <a:spcPct val="100000"/>
              </a:lnSpc>
              <a:spcBef>
                <a:spcPts val="400"/>
              </a:spcBef>
              <a:spcAft>
                <a:spcPts val="0"/>
              </a:spcAft>
              <a:buClr>
                <a:srgbClr val="000000"/>
              </a:buClr>
              <a:buSzPts val="1800"/>
              <a:buChar char="●"/>
              <a:defRPr/>
            </a:lvl6pPr>
            <a:lvl7pPr marL="3200400" lvl="6" indent="-342900" algn="l">
              <a:lnSpc>
                <a:spcPct val="100000"/>
              </a:lnSpc>
              <a:spcBef>
                <a:spcPts val="400"/>
              </a:spcBef>
              <a:spcAft>
                <a:spcPts val="0"/>
              </a:spcAft>
              <a:buClr>
                <a:srgbClr val="000000"/>
              </a:buClr>
              <a:buSzPts val="1800"/>
              <a:buChar char="●"/>
              <a:defRPr/>
            </a:lvl7pPr>
            <a:lvl8pPr marL="3657600" lvl="7" indent="-342900" algn="l">
              <a:lnSpc>
                <a:spcPct val="100000"/>
              </a:lnSpc>
              <a:spcBef>
                <a:spcPts val="400"/>
              </a:spcBef>
              <a:spcAft>
                <a:spcPts val="0"/>
              </a:spcAft>
              <a:buClr>
                <a:srgbClr val="000000"/>
              </a:buClr>
              <a:buSzPts val="1800"/>
              <a:buChar char="●"/>
              <a:defRPr/>
            </a:lvl8pPr>
            <a:lvl9pPr marL="4114800" lvl="8" indent="-342900" algn="l">
              <a:lnSpc>
                <a:spcPct val="100000"/>
              </a:lnSpc>
              <a:spcBef>
                <a:spcPts val="400"/>
              </a:spcBef>
              <a:spcAft>
                <a:spcPts val="0"/>
              </a:spcAft>
              <a:buClr>
                <a:srgbClr val="000000"/>
              </a:buClr>
              <a:buSzPts val="1800"/>
              <a:buChar char="●"/>
              <a:defRPr/>
            </a:lvl9pPr>
          </a:lstStyle>
          <a:p>
            <a:endParaRPr/>
          </a:p>
        </p:txBody>
      </p:sp>
      <p:sp>
        <p:nvSpPr>
          <p:cNvPr id="74" name="Google Shape;74;p25"/>
          <p:cNvSpPr txBox="1">
            <a:spLocks noGrp="1"/>
          </p:cNvSpPr>
          <p:nvPr>
            <p:ph type="sldNum" idx="12"/>
          </p:nvPr>
        </p:nvSpPr>
        <p:spPr>
          <a:xfrm>
            <a:off x="8308692" y="381000"/>
            <a:ext cx="301909" cy="288824"/>
          </a:xfrm>
          <a:prstGeom prst="rect">
            <a:avLst/>
          </a:prstGeom>
          <a:noFill/>
          <a:ln>
            <a:noFill/>
          </a:ln>
        </p:spPr>
        <p:txBody>
          <a:bodyPr spcFirstLastPara="1" wrap="square" lIns="45700" tIns="45700" rIns="45700" bIns="45700" anchor="t" anchorCtr="0">
            <a:spAutoFit/>
          </a:bodyPr>
          <a:lstStyle>
            <a:lvl1pPr marL="0" lvl="0"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1pPr>
            <a:lvl2pPr marL="0" lvl="1"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2pPr>
            <a:lvl3pPr marL="0" lvl="2"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3pPr>
            <a:lvl4pPr marL="0" lvl="3"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4pPr>
            <a:lvl5pPr marL="0" lvl="4"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5pPr>
            <a:lvl6pPr marL="0" lvl="5"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6pPr>
            <a:lvl7pPr marL="0" lvl="6"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7pPr>
            <a:lvl8pPr marL="0" lvl="7"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8pPr>
            <a:lvl9pPr marL="0" lvl="8" indent="0" algn="r">
              <a:lnSpc>
                <a:spcPct val="100000"/>
              </a:lnSpc>
              <a:spcBef>
                <a:spcPts val="0"/>
              </a:spcBef>
              <a:spcAft>
                <a:spcPts val="0"/>
              </a:spcAft>
              <a:buClr>
                <a:srgbClr val="000000"/>
              </a:buClr>
              <a:buSzPts val="1400"/>
              <a:buFont typeface="Arial"/>
              <a:buNone/>
              <a:defRPr>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5"/>
          <p:cNvSpPr/>
          <p:nvPr/>
        </p:nvSpPr>
        <p:spPr>
          <a:xfrm>
            <a:off x="381000" y="1143000"/>
            <a:ext cx="8458200" cy="5181600"/>
          </a:xfrm>
          <a:prstGeom prst="roundRect">
            <a:avLst>
              <a:gd name="adj" fmla="val 16667"/>
            </a:avLst>
          </a:prstGeom>
          <a:solidFill>
            <a:srgbClr val="FFFFFF"/>
          </a:solidFill>
          <a:ln w="28575" cap="flat" cmpd="sng">
            <a:solidFill>
              <a:srgbClr val="6699F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FF"/>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7" name="Google Shape;7;p15"/>
          <p:cNvSpPr txBox="1"/>
          <p:nvPr/>
        </p:nvSpPr>
        <p:spPr>
          <a:xfrm>
            <a:off x="1264919" y="304800"/>
            <a:ext cx="6918961" cy="350662"/>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                       </a:t>
            </a:r>
            <a:endParaRPr/>
          </a:p>
        </p:txBody>
      </p:sp>
      <p:pic>
        <p:nvPicPr>
          <p:cNvPr id="8" name="Google Shape;8;p15" descr="image.png"/>
          <p:cNvPicPr preferRelativeResize="0"/>
          <p:nvPr/>
        </p:nvPicPr>
        <p:blipFill rotWithShape="1">
          <a:blip r:embed="rId11">
            <a:alphaModFix/>
          </a:blip>
          <a:srcRect/>
          <a:stretch/>
        </p:blipFill>
        <p:spPr>
          <a:xfrm>
            <a:off x="0" y="38100"/>
            <a:ext cx="1104900" cy="1104900"/>
          </a:xfrm>
          <a:prstGeom prst="rect">
            <a:avLst/>
          </a:prstGeom>
          <a:noFill/>
          <a:ln>
            <a:noFill/>
          </a:ln>
        </p:spPr>
      </p:pic>
      <p:sp>
        <p:nvSpPr>
          <p:cNvPr id="9" name="Google Shape;9;p15"/>
          <p:cNvSpPr txBox="1">
            <a:spLocks noGrp="1"/>
          </p:cNvSpPr>
          <p:nvPr>
            <p:ph type="sldNum" idx="12"/>
          </p:nvPr>
        </p:nvSpPr>
        <p:spPr>
          <a:xfrm>
            <a:off x="8308692" y="381000"/>
            <a:ext cx="301909" cy="288824"/>
          </a:xfrm>
          <a:prstGeom prst="rect">
            <a:avLst/>
          </a:prstGeom>
          <a:noFill/>
          <a:ln>
            <a:noFill/>
          </a:ln>
        </p:spPr>
        <p:txBody>
          <a:bodyPr spcFirstLastPara="1" wrap="square" lIns="45700" tIns="45700" rIns="45700" bIns="45700" anchor="t" anchorCtr="0">
            <a:sp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0" name="Google Shape;10;p15"/>
          <p:cNvSpPr txBox="1">
            <a:spLocks noGrp="1"/>
          </p:cNvSpPr>
          <p:nvPr>
            <p:ph type="title"/>
          </p:nvPr>
        </p:nvSpPr>
        <p:spPr>
          <a:xfrm>
            <a:off x="457200" y="92074"/>
            <a:ext cx="8229600" cy="1508126"/>
          </a:xfrm>
          <a:prstGeom prst="rect">
            <a:avLst/>
          </a:prstGeom>
          <a:noFill/>
          <a:ln>
            <a:noFill/>
          </a:ln>
        </p:spPr>
        <p:txBody>
          <a:bodyPr spcFirstLastPara="1" wrap="square" lIns="45700" tIns="45700" rIns="45700" bIns="45700" anchor="ctr" anchorCtr="0">
            <a:noAutofit/>
          </a:bodyPr>
          <a:lstStyle>
            <a:lvl1pPr marR="0" lvl="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11" name="Google Shape;11;p15"/>
          <p:cNvSpPr txBox="1">
            <a:spLocks noGrp="1"/>
          </p:cNvSpPr>
          <p:nvPr>
            <p:ph type="body" idx="1"/>
          </p:nvPr>
        </p:nvSpPr>
        <p:spPr>
          <a:xfrm>
            <a:off x="457200" y="1600200"/>
            <a:ext cx="8229600" cy="4525963"/>
          </a:xfrm>
          <a:prstGeom prst="rect">
            <a:avLst/>
          </a:prstGeom>
          <a:solidFill>
            <a:srgbClr val="FFFFFF"/>
          </a:solidFill>
          <a:ln>
            <a:noFill/>
          </a:ln>
        </p:spPr>
        <p:txBody>
          <a:bodyPr spcFirstLastPara="1" wrap="square" lIns="45700" tIns="45700" rIns="45700" bIns="45700" anchor="t" anchorCtr="0">
            <a:noAutofit/>
          </a:bodyPr>
          <a:lstStyle>
            <a:lvl1pPr marL="457200" marR="0" lvl="0" indent="-355600" algn="l" rtl="0">
              <a:lnSpc>
                <a:spcPct val="100000"/>
              </a:lnSpc>
              <a:spcBef>
                <a:spcPts val="4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1pPr>
            <a:lvl2pPr marL="914400" marR="0" lvl="1" indent="-355600" algn="l" rtl="0">
              <a:lnSpc>
                <a:spcPct val="100000"/>
              </a:lnSpc>
              <a:spcBef>
                <a:spcPts val="4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2pPr>
            <a:lvl3pPr marL="1371600" marR="0" lvl="2" indent="-355600" algn="l" rtl="0">
              <a:lnSpc>
                <a:spcPct val="100000"/>
              </a:lnSpc>
              <a:spcBef>
                <a:spcPts val="4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3pPr>
            <a:lvl4pPr marL="1828800" marR="0" lvl="3" indent="-355600" algn="l" rtl="0">
              <a:lnSpc>
                <a:spcPct val="100000"/>
              </a:lnSpc>
              <a:spcBef>
                <a:spcPts val="4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lnSpc>
                <a:spcPct val="100000"/>
              </a:lnSpc>
              <a:spcBef>
                <a:spcPts val="4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100000"/>
              </a:lnSpc>
              <a:spcBef>
                <a:spcPts val="4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6pPr>
            <a:lvl7pPr marL="3200400" marR="0" lvl="6" indent="-355600" algn="l" rtl="0">
              <a:lnSpc>
                <a:spcPct val="100000"/>
              </a:lnSpc>
              <a:spcBef>
                <a:spcPts val="4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7pPr>
            <a:lvl8pPr marL="3657600" marR="0" lvl="7" indent="-355600" algn="l" rtl="0">
              <a:lnSpc>
                <a:spcPct val="100000"/>
              </a:lnSpc>
              <a:spcBef>
                <a:spcPts val="4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8pPr>
            <a:lvl9pPr marL="4114800" marR="0" lvl="8" indent="-355600" algn="l" rtl="0">
              <a:lnSpc>
                <a:spcPct val="100000"/>
              </a:lnSpc>
              <a:spcBef>
                <a:spcPts val="4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
          <p:cNvSpPr txBox="1">
            <a:spLocks noGrp="1"/>
          </p:cNvSpPr>
          <p:nvPr>
            <p:ph type="sldNum" idx="12"/>
          </p:nvPr>
        </p:nvSpPr>
        <p:spPr>
          <a:xfrm>
            <a:off x="8308692" y="381000"/>
            <a:ext cx="301909" cy="288824"/>
          </a:xfrm>
          <a:prstGeom prst="rect">
            <a:avLst/>
          </a:prstGeom>
          <a:no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a:t>
            </a:fld>
            <a:endParaRPr sz="1400" b="0" i="0" u="none" strike="noStrike" cap="none">
              <a:solidFill>
                <a:srgbClr val="000000"/>
              </a:solidFill>
              <a:latin typeface="Arial"/>
              <a:ea typeface="Arial"/>
              <a:cs typeface="Arial"/>
              <a:sym typeface="Arial"/>
            </a:endParaRPr>
          </a:p>
        </p:txBody>
      </p:sp>
      <p:sp>
        <p:nvSpPr>
          <p:cNvPr id="80" name="Google Shape;80;p1"/>
          <p:cNvSpPr txBox="1">
            <a:spLocks noGrp="1"/>
          </p:cNvSpPr>
          <p:nvPr>
            <p:ph type="title"/>
          </p:nvPr>
        </p:nvSpPr>
        <p:spPr>
          <a:xfrm>
            <a:off x="722811" y="1087913"/>
            <a:ext cx="7696200" cy="967873"/>
          </a:xfrm>
          <a:prstGeom prst="rect">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400"/>
              <a:buFont typeface="Times New Roman"/>
              <a:buNone/>
            </a:pPr>
            <a:r>
              <a:rPr lang="en-US" sz="2200" b="0" i="0" u="sng" strike="noStrike" cap="none" dirty="0">
                <a:solidFill>
                  <a:srgbClr val="000000"/>
                </a:solidFill>
                <a:latin typeface="Times New Roman"/>
                <a:ea typeface="Times New Roman"/>
                <a:cs typeface="Times New Roman"/>
                <a:sym typeface="Times New Roman"/>
              </a:rPr>
              <a:t>Real-time Emotion Analysis Enabling Empathetic Quote</a:t>
            </a:r>
            <a:endParaRPr lang="en-US" sz="2200" i="0" u="sng" strike="noStrike" cap="none" dirty="0">
              <a:solidFill>
                <a:srgbClr val="000000"/>
              </a:solidFill>
              <a:latin typeface="Times New Roman"/>
              <a:ea typeface="Times New Roman"/>
              <a:cs typeface="Times New Roman"/>
              <a:sym typeface="Times New Roman"/>
            </a:endParaRPr>
          </a:p>
        </p:txBody>
      </p:sp>
      <p:grpSp>
        <p:nvGrpSpPr>
          <p:cNvPr id="81" name="Google Shape;81;p1"/>
          <p:cNvGrpSpPr/>
          <p:nvPr/>
        </p:nvGrpSpPr>
        <p:grpSpPr>
          <a:xfrm>
            <a:off x="457200" y="1981200"/>
            <a:ext cx="8617286" cy="4055237"/>
            <a:chOff x="0" y="0"/>
            <a:chExt cx="8617285" cy="4055236"/>
          </a:xfrm>
        </p:grpSpPr>
        <p:sp>
          <p:nvSpPr>
            <p:cNvPr id="82" name="Google Shape;82;p1"/>
            <p:cNvSpPr/>
            <p:nvPr/>
          </p:nvSpPr>
          <p:spPr>
            <a:xfrm>
              <a:off x="0" y="0"/>
              <a:ext cx="8097814" cy="3788886"/>
            </a:xfrm>
            <a:prstGeom prst="rect">
              <a:avLst/>
            </a:prstGeom>
            <a:solidFill>
              <a:srgbClr val="FFFFFF"/>
            </a:solidFill>
            <a:ln>
              <a:noFill/>
            </a:ln>
          </p:spPr>
          <p:txBody>
            <a:bodyPr spcFirstLastPara="1" wrap="square" lIns="45700" tIns="45700" rIns="45700" bIns="45700" anchor="t" anchorCtr="0">
              <a:noAutofit/>
            </a:bodyPr>
            <a:lstStyle/>
            <a:p>
              <a:pPr marL="0" marR="0" lvl="0" indent="0" algn="ctr" rtl="0">
                <a:lnSpc>
                  <a:spcPct val="8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3" name="Google Shape;83;p1"/>
            <p:cNvSpPr txBox="1"/>
            <p:nvPr/>
          </p:nvSpPr>
          <p:spPr>
            <a:xfrm>
              <a:off x="131785" y="340936"/>
              <a:ext cx="8485500" cy="3714300"/>
            </a:xfrm>
            <a:prstGeom prst="rect">
              <a:avLst/>
            </a:prstGeom>
            <a:noFill/>
            <a:ln>
              <a:noFill/>
            </a:ln>
          </p:spPr>
          <p:txBody>
            <a:bodyPr spcFirstLastPara="1" wrap="square" lIns="45700" tIns="45700" rIns="45700" bIns="45700" anchor="t" anchorCtr="0">
              <a:noAutofit/>
            </a:bodyPr>
            <a:lstStyle/>
            <a:p>
              <a:pPr marL="0" marR="0" lvl="0" indent="0" algn="l" rtl="0">
                <a:lnSpc>
                  <a:spcPct val="80000"/>
                </a:lnSpc>
                <a:spcBef>
                  <a:spcPts val="0"/>
                </a:spcBef>
                <a:spcAft>
                  <a:spcPts val="0"/>
                </a:spcAft>
                <a:buClr>
                  <a:srgbClr val="000000"/>
                </a:buClr>
                <a:buSzPts val="2000"/>
                <a:buFont typeface="Arial"/>
                <a:buNone/>
              </a:pPr>
              <a:r>
                <a:rPr lang="en-US" sz="1800" b="1" i="0" u="none" strike="noStrike" cap="none" dirty="0">
                  <a:solidFill>
                    <a:srgbClr val="000000"/>
                  </a:solidFill>
                  <a:latin typeface="Times New Roman" panose="02020603050405020304" pitchFamily="18" charset="0"/>
                  <a:cs typeface="Times New Roman" panose="02020603050405020304" pitchFamily="18" charset="0"/>
                  <a:sym typeface="Arial"/>
                </a:rPr>
                <a:t>Team_No: </a:t>
              </a:r>
              <a:r>
                <a:rPr lang="en-US" sz="1800" b="1" dirty="0">
                  <a:latin typeface="Times New Roman" panose="02020603050405020304" pitchFamily="18" charset="0"/>
                  <a:cs typeface="Times New Roman" panose="02020603050405020304" pitchFamily="18" charset="0"/>
                </a:rPr>
                <a:t>P181</a:t>
              </a:r>
              <a:r>
                <a:rPr lang="en-US" sz="1800" b="1"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2000" b="1"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	</a:t>
              </a:r>
              <a:endParaRPr sz="14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l" rtl="0">
                <a:lnSpc>
                  <a:spcPct val="80000"/>
                </a:lnSpc>
                <a:spcBef>
                  <a:spcPts val="400"/>
                </a:spcBef>
                <a:spcAft>
                  <a:spcPts val="0"/>
                </a:spcAft>
                <a:buClr>
                  <a:srgbClr val="000000"/>
                </a:buClr>
                <a:buSzPts val="1400"/>
                <a:buFont typeface="Times New Roman"/>
                <a:buNone/>
              </a:pPr>
              <a:endParaRPr sz="14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l" rtl="0">
                <a:lnSpc>
                  <a:spcPct val="80000"/>
                </a:lnSpc>
                <a:spcBef>
                  <a:spcPts val="400"/>
                </a:spcBef>
                <a:spcAft>
                  <a:spcPts val="0"/>
                </a:spcAft>
                <a:buClr>
                  <a:srgbClr val="000000"/>
                </a:buClr>
                <a:buSzPts val="1400"/>
                <a:buFont typeface="Times New Roman"/>
                <a:buNone/>
              </a:pPr>
              <a:endParaRPr sz="14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l" rtl="0">
                <a:lnSpc>
                  <a:spcPct val="80000"/>
                </a:lnSpc>
                <a:spcBef>
                  <a:spcPts val="400"/>
                </a:spcBef>
                <a:spcAft>
                  <a:spcPts val="0"/>
                </a:spcAft>
                <a:buClr>
                  <a:srgbClr val="000000"/>
                </a:buClr>
                <a:buSzPts val="1400"/>
                <a:buFont typeface="Times New Roman"/>
                <a:buNone/>
              </a:pPr>
              <a:endParaRPr sz="14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l" rtl="0">
                <a:lnSpc>
                  <a:spcPct val="80000"/>
                </a:lnSpc>
                <a:spcBef>
                  <a:spcPts val="400"/>
                </a:spcBef>
                <a:spcAft>
                  <a:spcPts val="0"/>
                </a:spcAft>
                <a:buClr>
                  <a:srgbClr val="000000"/>
                </a:buClr>
                <a:buSzPts val="1400"/>
                <a:buFont typeface="Times New Roman"/>
                <a:buNone/>
              </a:pPr>
              <a:endParaRPr sz="14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l" rtl="0">
                <a:lnSpc>
                  <a:spcPct val="80000"/>
                </a:lnSpc>
                <a:spcBef>
                  <a:spcPts val="400"/>
                </a:spcBef>
                <a:spcAft>
                  <a:spcPts val="0"/>
                </a:spcAft>
                <a:buClr>
                  <a:srgbClr val="000000"/>
                </a:buClr>
                <a:buSzPts val="1400"/>
                <a:buFont typeface="Times New Roman"/>
                <a:buNone/>
              </a:pPr>
              <a:endParaRPr sz="14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l" rtl="0">
                <a:lnSpc>
                  <a:spcPct val="80000"/>
                </a:lnSpc>
                <a:spcBef>
                  <a:spcPts val="400"/>
                </a:spcBef>
                <a:spcAft>
                  <a:spcPts val="0"/>
                </a:spcAft>
                <a:buClr>
                  <a:srgbClr val="000000"/>
                </a:buClr>
                <a:buSzPts val="1400"/>
                <a:buFont typeface="Times New Roman"/>
                <a:buNone/>
              </a:pPr>
              <a:endParaRPr sz="14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l" rtl="0">
                <a:lnSpc>
                  <a:spcPct val="80000"/>
                </a:lnSpc>
                <a:spcBef>
                  <a:spcPts val="400"/>
                </a:spcBef>
                <a:spcAft>
                  <a:spcPts val="0"/>
                </a:spcAft>
                <a:buClr>
                  <a:srgbClr val="000000"/>
                </a:buClr>
                <a:buSzPts val="1400"/>
                <a:buFont typeface="Times New Roman"/>
                <a:buNone/>
              </a:pPr>
              <a:endParaRPr sz="14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l" rtl="0">
                <a:lnSpc>
                  <a:spcPct val="80000"/>
                </a:lnSpc>
                <a:spcBef>
                  <a:spcPts val="400"/>
                </a:spcBef>
                <a:spcAft>
                  <a:spcPts val="0"/>
                </a:spcAft>
                <a:buClr>
                  <a:srgbClr val="000000"/>
                </a:buClr>
                <a:buSzPts val="1400"/>
                <a:buFont typeface="Times New Roman"/>
                <a:buNone/>
              </a:pPr>
              <a:endParaRPr sz="14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l" rtl="0">
                <a:lnSpc>
                  <a:spcPct val="80000"/>
                </a:lnSpc>
                <a:spcBef>
                  <a:spcPts val="40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l" rtl="0">
                <a:lnSpc>
                  <a:spcPct val="80000"/>
                </a:lnSpc>
                <a:spcBef>
                  <a:spcPts val="400"/>
                </a:spcBef>
                <a:spcAft>
                  <a:spcPts val="0"/>
                </a:spcAft>
                <a:buClr>
                  <a:srgbClr val="000000"/>
                </a:buClr>
                <a:buSzPts val="2000"/>
                <a:buFont typeface="Arial"/>
                <a:buNone/>
              </a:pPr>
              <a:endParaRPr sz="2000" b="1"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l" rtl="0">
                <a:lnSpc>
                  <a:spcPct val="80000"/>
                </a:lnSpc>
                <a:spcBef>
                  <a:spcPts val="400"/>
                </a:spcBef>
                <a:spcAft>
                  <a:spcPts val="0"/>
                </a:spcAft>
                <a:buClr>
                  <a:srgbClr val="000000"/>
                </a:buClr>
                <a:buSzPts val="2000"/>
                <a:buFont typeface="Arial"/>
                <a:buNone/>
              </a:pPr>
              <a:r>
                <a:rPr lang="en-US" sz="2000" b="1" i="0" u="none" strike="noStrike" cap="none" dirty="0">
                  <a:solidFill>
                    <a:srgbClr val="000000"/>
                  </a:solidFill>
                  <a:latin typeface="Times New Roman" panose="02020603050405020304" pitchFamily="18" charset="0"/>
                  <a:cs typeface="Times New Roman" panose="02020603050405020304" pitchFamily="18" charset="0"/>
                  <a:sym typeface="Arial"/>
                </a:rPr>
                <a:t>Project  Advisor:  </a:t>
              </a:r>
              <a:endParaRPr sz="20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l" rtl="0">
                <a:lnSpc>
                  <a:spcPct val="80000"/>
                </a:lnSpc>
                <a:spcBef>
                  <a:spcPts val="400"/>
                </a:spcBef>
                <a:spcAft>
                  <a:spcPts val="0"/>
                </a:spcAft>
                <a:buClr>
                  <a:srgbClr val="000000"/>
                </a:buClr>
                <a:buSzPts val="2000"/>
                <a:buFont typeface="Arial"/>
                <a:buNone/>
              </a:pPr>
              <a:r>
                <a:rPr lang="en-US" sz="2000" b="1" i="0" u="none" strike="noStrike" cap="none" dirty="0" err="1">
                  <a:solidFill>
                    <a:srgbClr val="000000"/>
                  </a:solidFill>
                  <a:latin typeface="Times New Roman" panose="02020603050405020304" pitchFamily="18" charset="0"/>
                  <a:cs typeface="Times New Roman" panose="02020603050405020304" pitchFamily="18" charset="0"/>
                  <a:sym typeface="Arial"/>
                </a:rPr>
                <a:t>Ms.Sangitha</a:t>
              </a:r>
              <a:r>
                <a:rPr lang="en-US" sz="2000" b="1" i="0" u="none" strike="noStrike" cap="none" dirty="0">
                  <a:solidFill>
                    <a:srgbClr val="000000"/>
                  </a:solidFill>
                  <a:latin typeface="Times New Roman" panose="02020603050405020304" pitchFamily="18" charset="0"/>
                  <a:cs typeface="Times New Roman" panose="02020603050405020304" pitchFamily="18" charset="0"/>
                  <a:sym typeface="Arial"/>
                </a:rPr>
                <a:t> Khare</a:t>
              </a:r>
              <a:endParaRPr lang="en-US" sz="20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l" rtl="0">
                <a:lnSpc>
                  <a:spcPct val="80000"/>
                </a:lnSpc>
                <a:spcBef>
                  <a:spcPts val="400"/>
                </a:spcBef>
                <a:spcAft>
                  <a:spcPts val="0"/>
                </a:spcAft>
                <a:buClr>
                  <a:srgbClr val="000000"/>
                </a:buClr>
                <a:buSzPts val="2000"/>
                <a:buFont typeface="Arial"/>
                <a:buNone/>
              </a:pPr>
              <a:r>
                <a:rPr lang="en-US" sz="2000" b="1" i="0" u="none" strike="noStrike" cap="none" dirty="0">
                  <a:solidFill>
                    <a:srgbClr val="000000"/>
                  </a:solidFill>
                  <a:latin typeface="Times New Roman" panose="02020603050405020304" pitchFamily="18" charset="0"/>
                  <a:cs typeface="Times New Roman" panose="02020603050405020304" pitchFamily="18" charset="0"/>
                  <a:sym typeface="Arial"/>
                </a:rPr>
                <a:t>Assistant Professor, School of Computing, Bengaluru</a:t>
              </a:r>
              <a:endParaRPr lang="en-US" sz="20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p:txBody>
        </p:sp>
      </p:grpSp>
      <p:graphicFrame>
        <p:nvGraphicFramePr>
          <p:cNvPr id="84" name="Google Shape;84;p1"/>
          <p:cNvGraphicFramePr/>
          <p:nvPr>
            <p:extLst>
              <p:ext uri="{D42A27DB-BD31-4B8C-83A1-F6EECF244321}">
                <p14:modId xmlns:p14="http://schemas.microsoft.com/office/powerpoint/2010/main" val="1365089621"/>
              </p:ext>
            </p:extLst>
          </p:nvPr>
        </p:nvGraphicFramePr>
        <p:xfrm>
          <a:off x="588985" y="2688211"/>
          <a:ext cx="7983375" cy="2199438"/>
        </p:xfrm>
        <a:graphic>
          <a:graphicData uri="http://schemas.openxmlformats.org/drawingml/2006/table">
            <a:tbl>
              <a:tblPr>
                <a:noFill/>
                <a:tableStyleId>{3E43ED6B-5084-45CA-82E5-017FBAD06A31}</a:tableStyleId>
              </a:tblPr>
              <a:tblGrid>
                <a:gridCol w="769825">
                  <a:extLst>
                    <a:ext uri="{9D8B030D-6E8A-4147-A177-3AD203B41FA5}">
                      <a16:colId xmlns:a16="http://schemas.microsoft.com/office/drawing/2014/main" val="20000"/>
                    </a:ext>
                  </a:extLst>
                </a:gridCol>
                <a:gridCol w="2263550">
                  <a:extLst>
                    <a:ext uri="{9D8B030D-6E8A-4147-A177-3AD203B41FA5}">
                      <a16:colId xmlns:a16="http://schemas.microsoft.com/office/drawing/2014/main" val="20001"/>
                    </a:ext>
                  </a:extLst>
                </a:gridCol>
                <a:gridCol w="3752500">
                  <a:extLst>
                    <a:ext uri="{9D8B030D-6E8A-4147-A177-3AD203B41FA5}">
                      <a16:colId xmlns:a16="http://schemas.microsoft.com/office/drawing/2014/main" val="20002"/>
                    </a:ext>
                  </a:extLst>
                </a:gridCol>
                <a:gridCol w="1197500">
                  <a:extLst>
                    <a:ext uri="{9D8B030D-6E8A-4147-A177-3AD203B41FA5}">
                      <a16:colId xmlns:a16="http://schemas.microsoft.com/office/drawing/2014/main" val="20003"/>
                    </a:ext>
                  </a:extLst>
                </a:gridCol>
              </a:tblGrid>
              <a:tr h="558678">
                <a:tc>
                  <a:txBody>
                    <a:bodyPr/>
                    <a:lstStyle/>
                    <a:p>
                      <a:pPr marL="0" marR="0" lvl="0" indent="0" algn="ctr" rtl="0">
                        <a:lnSpc>
                          <a:spcPct val="100000"/>
                        </a:lnSpc>
                        <a:spcBef>
                          <a:spcPts val="0"/>
                        </a:spcBef>
                        <a:spcAft>
                          <a:spcPts val="0"/>
                        </a:spcAft>
                        <a:buClr>
                          <a:schemeClr val="dk1"/>
                        </a:buClr>
                        <a:buSzPts val="1600"/>
                        <a:buFont typeface="Times New Roman"/>
                        <a:buNone/>
                      </a:pPr>
                      <a:r>
                        <a:rPr lang="en-US" sz="1600" b="1" u="none" strike="noStrike" cap="none">
                          <a:latin typeface="Times New Roman" panose="02020603050405020304" pitchFamily="18" charset="0"/>
                          <a:ea typeface="Times New Roman"/>
                          <a:cs typeface="Times New Roman" panose="02020603050405020304" pitchFamily="18" charset="0"/>
                          <a:sym typeface="Times New Roman"/>
                        </a:rPr>
                        <a:t>S.No</a:t>
                      </a:r>
                      <a:endParaRPr sz="1600" b="1" u="none" strike="noStrike" cap="none">
                        <a:latin typeface="Times New Roman" panose="02020603050405020304" pitchFamily="18" charset="0"/>
                        <a:ea typeface="Times New Roman"/>
                        <a:cs typeface="Times New Roman" panose="02020603050405020304" pitchFamily="18" charset="0"/>
                        <a:sym typeface="Times New Roman"/>
                      </a:endParaRPr>
                    </a:p>
                  </a:txBody>
                  <a:tcPr marL="0" marR="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Times New Roman"/>
                        <a:buNone/>
                      </a:pPr>
                      <a:r>
                        <a:rPr lang="en-US" sz="1600" b="1" u="none" strike="noStrike" cap="none" dirty="0">
                          <a:latin typeface="Times New Roman" panose="02020603050405020304" pitchFamily="18" charset="0"/>
                          <a:ea typeface="Times New Roman"/>
                          <a:cs typeface="Times New Roman" panose="02020603050405020304" pitchFamily="18" charset="0"/>
                          <a:sym typeface="Times New Roman"/>
                        </a:rPr>
                        <a:t>Reg.No</a:t>
                      </a:r>
                      <a:endParaRPr sz="1400" u="none" strike="noStrike" cap="none" dirty="0">
                        <a:latin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Times New Roman"/>
                        <a:buNone/>
                      </a:pPr>
                      <a:r>
                        <a:rPr lang="en-US" sz="1600" b="1" u="none" strike="noStrike" cap="none" dirty="0">
                          <a:latin typeface="Times New Roman" panose="02020603050405020304" pitchFamily="18" charset="0"/>
                          <a:ea typeface="Times New Roman"/>
                          <a:cs typeface="Times New Roman" panose="02020603050405020304" pitchFamily="18" charset="0"/>
                          <a:sym typeface="Times New Roman"/>
                        </a:rPr>
                        <a:t>Name of the Student</a:t>
                      </a:r>
                      <a:endParaRPr sz="1400" u="none" strike="noStrike" cap="none" dirty="0">
                        <a:latin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Times New Roman"/>
                        <a:buNone/>
                      </a:pPr>
                      <a:r>
                        <a:rPr lang="en-US" sz="1600" b="1" u="none" strike="noStrike" cap="none">
                          <a:latin typeface="Times New Roman" panose="02020603050405020304" pitchFamily="18" charset="0"/>
                          <a:ea typeface="Times New Roman"/>
                          <a:cs typeface="Times New Roman" panose="02020603050405020304" pitchFamily="18" charset="0"/>
                          <a:sym typeface="Times New Roman"/>
                        </a:rPr>
                        <a:t>Section</a:t>
                      </a:r>
                      <a:endParaRPr sz="1400" u="none" strike="noStrike" cap="none">
                        <a:latin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60600">
                <a:tc>
                  <a:txBody>
                    <a:bodyPr/>
                    <a:lstStyle/>
                    <a:p>
                      <a:pPr marL="0" marR="0" lvl="0" indent="0" algn="ctr" rtl="0">
                        <a:lnSpc>
                          <a:spcPct val="100000"/>
                        </a:lnSpc>
                        <a:spcBef>
                          <a:spcPts val="0"/>
                        </a:spcBef>
                        <a:spcAft>
                          <a:spcPts val="0"/>
                        </a:spcAft>
                        <a:buClr>
                          <a:schemeClr val="dk1"/>
                        </a:buClr>
                        <a:buSzPts val="1400"/>
                        <a:buFont typeface="Times New Roman"/>
                        <a:buNone/>
                      </a:pPr>
                      <a:r>
                        <a:rPr lang="en-US" sz="1400" u="none" strike="noStrike" cap="none">
                          <a:latin typeface="Times New Roman" panose="02020603050405020304" pitchFamily="18" charset="0"/>
                          <a:ea typeface="Times New Roman"/>
                          <a:cs typeface="Times New Roman" panose="02020603050405020304" pitchFamily="18" charset="0"/>
                          <a:sym typeface="Times New Roman"/>
                        </a:rPr>
                        <a:t>1</a:t>
                      </a:r>
                      <a:endParaRPr sz="1400" u="none" strike="noStrike" cap="none">
                        <a:latin typeface="Times New Roman" panose="02020603050405020304" pitchFamily="18" charset="0"/>
                        <a:cs typeface="Times New Roman" panose="02020603050405020304" pitchFamily="18" charset="0"/>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400"/>
                        <a:buFont typeface="Times New Roman"/>
                        <a:buNone/>
                      </a:pPr>
                      <a:r>
                        <a:rPr lang="en-US" sz="1400" u="none" strike="noStrike" cap="none" dirty="0">
                          <a:latin typeface="Times New Roman" panose="02020603050405020304" pitchFamily="18" charset="0"/>
                          <a:ea typeface="Times New Roman"/>
                          <a:cs typeface="Times New Roman" panose="02020603050405020304" pitchFamily="18" charset="0"/>
                          <a:sym typeface="Times New Roman"/>
                        </a:rPr>
                        <a:t>BL.EN.U4CSE20065</a:t>
                      </a:r>
                      <a:endParaRPr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400"/>
                        <a:buFont typeface="Times New Roman"/>
                        <a:buNone/>
                      </a:pPr>
                      <a:r>
                        <a:rPr lang="en-US" sz="1400" u="none" strike="noStrike" cap="none" dirty="0" err="1">
                          <a:latin typeface="Times New Roman" panose="02020603050405020304" pitchFamily="18" charset="0"/>
                          <a:ea typeface="Times New Roman"/>
                          <a:cs typeface="Times New Roman" panose="02020603050405020304" pitchFamily="18" charset="0"/>
                          <a:sym typeface="Times New Roman"/>
                        </a:rPr>
                        <a:t>Kagolanu</a:t>
                      </a:r>
                      <a:r>
                        <a:rPr lang="en-US" sz="1400" u="none" strike="noStrike" cap="none" dirty="0">
                          <a:latin typeface="Times New Roman" panose="02020603050405020304" pitchFamily="18" charset="0"/>
                          <a:ea typeface="Times New Roman"/>
                          <a:cs typeface="Times New Roman" panose="02020603050405020304" pitchFamily="18" charset="0"/>
                          <a:sym typeface="Times New Roman"/>
                        </a:rPr>
                        <a:t> Venkata Chandra Madhav</a:t>
                      </a:r>
                      <a:endParaRPr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400"/>
                        <a:buFont typeface="Times New Roman"/>
                        <a:buNone/>
                      </a:pPr>
                      <a:r>
                        <a:rPr lang="en-US" sz="1400" u="none" strike="noStrike" cap="none" dirty="0">
                          <a:latin typeface="Times New Roman" panose="02020603050405020304" pitchFamily="18" charset="0"/>
                          <a:ea typeface="Times New Roman"/>
                          <a:cs typeface="Times New Roman" panose="02020603050405020304" pitchFamily="18" charset="0"/>
                          <a:sym typeface="Times New Roman"/>
                        </a:rPr>
                        <a:t>CSE</a:t>
                      </a:r>
                      <a:endParaRPr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60600">
                <a:tc>
                  <a:txBody>
                    <a:bodyPr/>
                    <a:lstStyle/>
                    <a:p>
                      <a:pPr marL="0" marR="0" lvl="0" indent="0" algn="ctr" rtl="0">
                        <a:lnSpc>
                          <a:spcPct val="100000"/>
                        </a:lnSpc>
                        <a:spcBef>
                          <a:spcPts val="0"/>
                        </a:spcBef>
                        <a:spcAft>
                          <a:spcPts val="0"/>
                        </a:spcAft>
                        <a:buClr>
                          <a:schemeClr val="dk1"/>
                        </a:buClr>
                        <a:buSzPts val="1400"/>
                        <a:buFont typeface="Times New Roman"/>
                        <a:buNone/>
                      </a:pPr>
                      <a:r>
                        <a:rPr lang="en-US" sz="1400" u="none" strike="noStrike" cap="none" dirty="0">
                          <a:latin typeface="Times New Roman" panose="02020603050405020304" pitchFamily="18" charset="0"/>
                          <a:cs typeface="Times New Roman" panose="02020603050405020304" pitchFamily="18" charset="0"/>
                        </a:rPr>
                        <a:t>2</a:t>
                      </a:r>
                      <a:endParaRPr sz="1400" u="none" strike="noStrike" cap="none" dirty="0">
                        <a:latin typeface="Times New Roman" panose="02020603050405020304" pitchFamily="18" charset="0"/>
                        <a:cs typeface="Times New Roman" panose="02020603050405020304" pitchFamily="18" charset="0"/>
                      </a:endParaRPr>
                    </a:p>
                  </a:txBody>
                  <a:tcPr marL="0" marR="0"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400"/>
                        <a:buFont typeface="Times New Roman"/>
                        <a:buNone/>
                        <a:tabLst/>
                        <a:defRPr/>
                      </a:pPr>
                      <a:r>
                        <a:rPr lang="en-US" sz="1400" u="none" strike="noStrike" cap="none" dirty="0">
                          <a:latin typeface="Times New Roman" panose="02020603050405020304" pitchFamily="18" charset="0"/>
                          <a:ea typeface="Times New Roman"/>
                          <a:cs typeface="Times New Roman" panose="02020603050405020304" pitchFamily="18" charset="0"/>
                          <a:sym typeface="Times New Roman"/>
                        </a:rPr>
                        <a:t>BL.EN.U4CSE20163</a:t>
                      </a:r>
                    </a:p>
                    <a:p>
                      <a:pPr marL="0" marR="0" lvl="0" indent="0" algn="ctr" rtl="0">
                        <a:lnSpc>
                          <a:spcPct val="100000"/>
                        </a:lnSpc>
                        <a:spcBef>
                          <a:spcPts val="0"/>
                        </a:spcBef>
                        <a:spcAft>
                          <a:spcPts val="0"/>
                        </a:spcAft>
                        <a:buClr>
                          <a:schemeClr val="dk1"/>
                        </a:buClr>
                        <a:buSzPts val="1400"/>
                        <a:buFont typeface="Times New Roman"/>
                        <a:buNone/>
                      </a:pPr>
                      <a:endParaRPr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0" marR="0"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400"/>
                        <a:buFont typeface="Times New Roman"/>
                        <a:buNone/>
                        <a:tabLst/>
                        <a:defRPr/>
                      </a:pPr>
                      <a:r>
                        <a:rPr lang="en-US" sz="1400" u="none" strike="noStrike" cap="none" dirty="0" err="1">
                          <a:latin typeface="Times New Roman" panose="02020603050405020304" pitchFamily="18" charset="0"/>
                          <a:ea typeface="Times New Roman"/>
                          <a:cs typeface="Times New Roman" panose="02020603050405020304" pitchFamily="18" charset="0"/>
                          <a:sym typeface="Times New Roman"/>
                        </a:rPr>
                        <a:t>Sreya</a:t>
                      </a:r>
                      <a:r>
                        <a:rPr lang="en-US" sz="1400" u="none" strike="noStrike" cap="none" dirty="0">
                          <a:latin typeface="Times New Roman" panose="02020603050405020304" pitchFamily="18" charset="0"/>
                          <a:ea typeface="Times New Roman"/>
                          <a:cs typeface="Times New Roman" panose="02020603050405020304" pitchFamily="18" charset="0"/>
                          <a:sym typeface="Times New Roman"/>
                        </a:rPr>
                        <a:t> Chowdary </a:t>
                      </a:r>
                      <a:r>
                        <a:rPr lang="en-US" sz="1400" u="none" strike="noStrike" cap="none" dirty="0" err="1">
                          <a:latin typeface="Times New Roman" panose="02020603050405020304" pitchFamily="18" charset="0"/>
                          <a:ea typeface="Times New Roman"/>
                          <a:cs typeface="Times New Roman" panose="02020603050405020304" pitchFamily="18" charset="0"/>
                          <a:sym typeface="Times New Roman"/>
                        </a:rPr>
                        <a:t>Karuturi</a:t>
                      </a:r>
                      <a:endParaRPr lang="en-US" sz="1400" u="none" strike="noStrike" cap="none" dirty="0">
                        <a:latin typeface="Times New Roman" panose="02020603050405020304" pitchFamily="18" charset="0"/>
                        <a:ea typeface="Times New Roman"/>
                        <a:cs typeface="Times New Roman" panose="02020603050405020304" pitchFamily="18" charset="0"/>
                        <a:sym typeface="Times New Roman"/>
                      </a:endParaRPr>
                    </a:p>
                    <a:p>
                      <a:pPr marL="0" marR="0" lvl="0" indent="0" algn="ctr" rtl="0">
                        <a:lnSpc>
                          <a:spcPct val="100000"/>
                        </a:lnSpc>
                        <a:spcBef>
                          <a:spcPts val="0"/>
                        </a:spcBef>
                        <a:spcAft>
                          <a:spcPts val="0"/>
                        </a:spcAft>
                        <a:buClr>
                          <a:schemeClr val="dk1"/>
                        </a:buClr>
                        <a:buSzPts val="1400"/>
                        <a:buFont typeface="Times New Roman"/>
                        <a:buNone/>
                      </a:pPr>
                      <a:endParaRPr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0" marR="0"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400"/>
                        <a:buFont typeface="Times New Roman"/>
                        <a:buNone/>
                      </a:pPr>
                      <a:r>
                        <a:rPr lang="en-US" sz="1400" u="none" strike="noStrike" cap="none" dirty="0">
                          <a:latin typeface="Times New Roman" panose="02020603050405020304" pitchFamily="18" charset="0"/>
                          <a:ea typeface="Times New Roman"/>
                          <a:cs typeface="Times New Roman" panose="02020603050405020304" pitchFamily="18" charset="0"/>
                          <a:sym typeface="Times New Roman"/>
                        </a:rPr>
                        <a:t>CSE</a:t>
                      </a:r>
                      <a:endParaRPr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0" marR="0" marT="0" marB="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237606501"/>
                  </a:ext>
                </a:extLst>
              </a:tr>
              <a:tr h="360600">
                <a:tc>
                  <a:txBody>
                    <a:bodyPr/>
                    <a:lstStyle/>
                    <a:p>
                      <a:pPr marL="0" marR="0" lvl="0" indent="0" algn="ctr" rtl="0">
                        <a:lnSpc>
                          <a:spcPct val="100000"/>
                        </a:lnSpc>
                        <a:spcBef>
                          <a:spcPts val="0"/>
                        </a:spcBef>
                        <a:spcAft>
                          <a:spcPts val="0"/>
                        </a:spcAft>
                        <a:buClr>
                          <a:schemeClr val="dk1"/>
                        </a:buClr>
                        <a:buSzPts val="1400"/>
                        <a:buFont typeface="Times New Roman"/>
                        <a:buNone/>
                      </a:pPr>
                      <a:r>
                        <a:rPr lang="en-US" sz="1400" u="none" strike="noStrike" cap="none" dirty="0">
                          <a:latin typeface="Times New Roman" panose="02020603050405020304" pitchFamily="18" charset="0"/>
                          <a:ea typeface="Times New Roman"/>
                          <a:cs typeface="Times New Roman" panose="02020603050405020304" pitchFamily="18" charset="0"/>
                          <a:sym typeface="Times New Roman"/>
                        </a:rPr>
                        <a:t>3</a:t>
                      </a:r>
                      <a:endParaRPr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400"/>
                        <a:buFont typeface="Arial"/>
                        <a:buNone/>
                        <a:tabLst/>
                        <a:defRPr/>
                      </a:pPr>
                      <a:r>
                        <a:rPr lang="en-US" sz="1400" u="none" strike="noStrike" cap="none" dirty="0">
                          <a:latin typeface="Times New Roman" panose="02020603050405020304" pitchFamily="18" charset="0"/>
                          <a:ea typeface="Times New Roman"/>
                          <a:cs typeface="Times New Roman" panose="02020603050405020304" pitchFamily="18" charset="0"/>
                          <a:sym typeface="Times New Roman"/>
                        </a:rPr>
                        <a:t>BL.EN.U4CSE20196</a:t>
                      </a:r>
                    </a:p>
                    <a:p>
                      <a:pPr marL="0" marR="0" lvl="0" indent="0" algn="ctr" rtl="0">
                        <a:lnSpc>
                          <a:spcPct val="100000"/>
                        </a:lnSpc>
                        <a:spcBef>
                          <a:spcPts val="0"/>
                        </a:spcBef>
                        <a:spcAft>
                          <a:spcPts val="0"/>
                        </a:spcAft>
                        <a:buClr>
                          <a:schemeClr val="dk1"/>
                        </a:buClr>
                        <a:buSzPts val="1400"/>
                        <a:buFont typeface="Arial"/>
                        <a:buNone/>
                      </a:pPr>
                      <a:endParaRPr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400"/>
                        <a:buFont typeface="Times New Roman"/>
                        <a:buNone/>
                        <a:tabLst/>
                        <a:defRPr/>
                      </a:pPr>
                      <a:r>
                        <a:rPr lang="en-US" sz="1400" u="none" strike="noStrike" cap="none" dirty="0" err="1">
                          <a:latin typeface="Times New Roman" panose="02020603050405020304" pitchFamily="18" charset="0"/>
                          <a:ea typeface="Times New Roman"/>
                          <a:cs typeface="Times New Roman" panose="02020603050405020304" pitchFamily="18" charset="0"/>
                          <a:sym typeface="Times New Roman"/>
                        </a:rPr>
                        <a:t>Asritha</a:t>
                      </a:r>
                      <a:r>
                        <a:rPr lang="en-US" sz="1400" u="none" strike="noStrike" cap="none" dirty="0">
                          <a:latin typeface="Times New Roman" panose="02020603050405020304" pitchFamily="18" charset="0"/>
                          <a:ea typeface="Times New Roman"/>
                          <a:cs typeface="Times New Roman" panose="02020603050405020304" pitchFamily="18" charset="0"/>
                          <a:sym typeface="Times New Roman"/>
                        </a:rPr>
                        <a:t> </a:t>
                      </a:r>
                      <a:r>
                        <a:rPr lang="en-US" sz="1400" u="none" strike="noStrike" cap="none" dirty="0" err="1">
                          <a:latin typeface="Times New Roman" panose="02020603050405020304" pitchFamily="18" charset="0"/>
                          <a:ea typeface="Times New Roman"/>
                          <a:cs typeface="Times New Roman" panose="02020603050405020304" pitchFamily="18" charset="0"/>
                          <a:sym typeface="Times New Roman"/>
                        </a:rPr>
                        <a:t>Veeramaneni</a:t>
                      </a:r>
                      <a:endParaRPr lang="en-US" sz="1400" u="none" strike="noStrike" cap="none" dirty="0">
                        <a:latin typeface="Times New Roman" panose="02020603050405020304" pitchFamily="18" charset="0"/>
                        <a:ea typeface="Times New Roman"/>
                        <a:cs typeface="Times New Roman" panose="02020603050405020304" pitchFamily="18" charset="0"/>
                        <a:sym typeface="Times New Roman"/>
                      </a:endParaRPr>
                    </a:p>
                    <a:p>
                      <a:pPr marL="0" marR="0" lvl="0" indent="0" algn="ctr" rtl="0">
                        <a:lnSpc>
                          <a:spcPct val="100000"/>
                        </a:lnSpc>
                        <a:spcBef>
                          <a:spcPts val="0"/>
                        </a:spcBef>
                        <a:spcAft>
                          <a:spcPts val="0"/>
                        </a:spcAft>
                        <a:buClr>
                          <a:schemeClr val="dk1"/>
                        </a:buClr>
                        <a:buSzPts val="1400"/>
                        <a:buFont typeface="Times New Roman"/>
                        <a:buNone/>
                      </a:pPr>
                      <a:endParaRPr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400"/>
                        <a:buFont typeface="Times New Roman"/>
                        <a:buNone/>
                      </a:pPr>
                      <a:r>
                        <a:rPr lang="en-US" sz="1400" u="none" strike="noStrike" cap="none" dirty="0">
                          <a:latin typeface="Times New Roman" panose="02020603050405020304" pitchFamily="18" charset="0"/>
                          <a:ea typeface="Times New Roman"/>
                          <a:cs typeface="Times New Roman" panose="02020603050405020304" pitchFamily="18" charset="0"/>
                          <a:sym typeface="Times New Roman"/>
                        </a:rPr>
                        <a:t>CSE</a:t>
                      </a:r>
                      <a:endParaRPr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60600">
                <a:tc>
                  <a:txBody>
                    <a:bodyPr/>
                    <a:lstStyle/>
                    <a:p>
                      <a:pPr marL="0" marR="0" lvl="0" indent="0" algn="ctr" rtl="0">
                        <a:lnSpc>
                          <a:spcPct val="100000"/>
                        </a:lnSpc>
                        <a:spcBef>
                          <a:spcPts val="0"/>
                        </a:spcBef>
                        <a:spcAft>
                          <a:spcPts val="0"/>
                        </a:spcAft>
                        <a:buClr>
                          <a:schemeClr val="dk1"/>
                        </a:buClr>
                        <a:buSzPts val="1400"/>
                        <a:buFont typeface="Times New Roman"/>
                        <a:buNone/>
                      </a:pPr>
                      <a:r>
                        <a:rPr lang="en-US" sz="1400" u="none" strike="noStrike" cap="none" dirty="0">
                          <a:latin typeface="Times New Roman" panose="02020603050405020304" pitchFamily="18" charset="0"/>
                          <a:ea typeface="Times New Roman"/>
                          <a:cs typeface="Times New Roman" panose="02020603050405020304" pitchFamily="18" charset="0"/>
                          <a:sym typeface="Times New Roman"/>
                        </a:rPr>
                        <a:t>4</a:t>
                      </a:r>
                      <a:endParaRPr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400"/>
                        <a:buFont typeface="Arial"/>
                        <a:buNone/>
                        <a:tabLst/>
                        <a:defRPr/>
                      </a:pPr>
                      <a:r>
                        <a:rPr lang="en-US" sz="1400" u="none" strike="noStrike" cap="none" dirty="0">
                          <a:latin typeface="Times New Roman" panose="02020603050405020304" pitchFamily="18" charset="0"/>
                          <a:ea typeface="Times New Roman"/>
                          <a:cs typeface="Times New Roman" panose="02020603050405020304" pitchFamily="18" charset="0"/>
                          <a:sym typeface="Times New Roman"/>
                        </a:rPr>
                        <a:t>BL.EN.U4CSE20201</a:t>
                      </a:r>
                    </a:p>
                    <a:p>
                      <a:pPr marL="0" marR="0" lvl="0" indent="0" algn="ctr" rtl="0">
                        <a:lnSpc>
                          <a:spcPct val="100000"/>
                        </a:lnSpc>
                        <a:spcBef>
                          <a:spcPts val="0"/>
                        </a:spcBef>
                        <a:spcAft>
                          <a:spcPts val="0"/>
                        </a:spcAft>
                        <a:buClr>
                          <a:schemeClr val="dk1"/>
                        </a:buClr>
                        <a:buSzPts val="1400"/>
                        <a:buFont typeface="Arial"/>
                        <a:buNone/>
                      </a:pPr>
                      <a:endParaRPr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400"/>
                        <a:buFont typeface="Times New Roman"/>
                        <a:buNone/>
                      </a:pPr>
                      <a:r>
                        <a:rPr lang="en-US" sz="1400" u="none" strike="noStrike" cap="none" dirty="0" err="1">
                          <a:latin typeface="Times New Roman" panose="02020603050405020304" pitchFamily="18" charset="0"/>
                          <a:ea typeface="Times New Roman"/>
                          <a:cs typeface="Times New Roman" panose="02020603050405020304" pitchFamily="18" charset="0"/>
                          <a:sym typeface="Times New Roman"/>
                        </a:rPr>
                        <a:t>Vinnakota</a:t>
                      </a:r>
                      <a:r>
                        <a:rPr lang="en-US" sz="1400" u="none" strike="noStrike" cap="none" dirty="0">
                          <a:latin typeface="Times New Roman" panose="02020603050405020304" pitchFamily="18" charset="0"/>
                          <a:ea typeface="Times New Roman"/>
                          <a:cs typeface="Times New Roman" panose="02020603050405020304" pitchFamily="18" charset="0"/>
                          <a:sym typeface="Times New Roman"/>
                        </a:rPr>
                        <a:t> Sai Vivek</a:t>
                      </a:r>
                      <a:endParaRPr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400"/>
                        <a:buFont typeface="Times New Roman"/>
                        <a:buNone/>
                      </a:pPr>
                      <a:r>
                        <a:rPr lang="en-US" sz="1400" u="none" strike="noStrike" cap="none" dirty="0">
                          <a:latin typeface="Times New Roman" panose="02020603050405020304" pitchFamily="18" charset="0"/>
                          <a:ea typeface="Times New Roman"/>
                          <a:cs typeface="Times New Roman" panose="02020603050405020304" pitchFamily="18" charset="0"/>
                          <a:sym typeface="Times New Roman"/>
                        </a:rPr>
                        <a:t>CSE</a:t>
                      </a:r>
                      <a:endParaRPr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ransition spd="slow">
    <p:wheel spokes="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6"/>
          <p:cNvSpPr txBox="1">
            <a:spLocks noGrp="1"/>
          </p:cNvSpPr>
          <p:nvPr>
            <p:ph type="sldNum" idx="12"/>
          </p:nvPr>
        </p:nvSpPr>
        <p:spPr>
          <a:xfrm>
            <a:off x="8418883" y="381000"/>
            <a:ext cx="191717" cy="307777"/>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r>
              <a:rPr lang="en-US"/>
              <a:t>6</a:t>
            </a:r>
            <a:endParaRPr/>
          </a:p>
        </p:txBody>
      </p:sp>
      <p:sp>
        <p:nvSpPr>
          <p:cNvPr id="121" name="Google Shape;121;p6"/>
          <p:cNvSpPr txBox="1">
            <a:spLocks noGrp="1"/>
          </p:cNvSpPr>
          <p:nvPr>
            <p:ph type="title"/>
          </p:nvPr>
        </p:nvSpPr>
        <p:spPr>
          <a:xfrm>
            <a:off x="457200" y="92074"/>
            <a:ext cx="8229600" cy="1508126"/>
          </a:xfrm>
          <a:prstGeom prst="rect">
            <a:avLst/>
          </a:prstGeom>
          <a:noFill/>
          <a:ln>
            <a:noFill/>
          </a:ln>
        </p:spPr>
        <p:txBody>
          <a:bodyPr spcFirstLastPara="1" wrap="square" lIns="45700" tIns="45700" rIns="45700" bIns="45700" anchor="ctr" anchorCtr="0">
            <a:noAutofit/>
          </a:bodyPr>
          <a:lstStyle/>
          <a:p>
            <a:pPr marL="0" lvl="0" indent="0" algn="ctr" rtl="0">
              <a:lnSpc>
                <a:spcPct val="100000"/>
              </a:lnSpc>
              <a:spcBef>
                <a:spcPts val="0"/>
              </a:spcBef>
              <a:spcAft>
                <a:spcPts val="0"/>
              </a:spcAft>
              <a:buClr>
                <a:srgbClr val="000000"/>
              </a:buClr>
              <a:buSzPts val="3200"/>
              <a:buFont typeface="Times New Roman"/>
              <a:buNone/>
            </a:pPr>
            <a:r>
              <a:rPr lang="en-US" dirty="0">
                <a:latin typeface="Times New Roman"/>
                <a:ea typeface="Times New Roman"/>
                <a:cs typeface="Times New Roman"/>
                <a:sym typeface="Times New Roman"/>
              </a:rPr>
              <a:t>Architecture / Design</a:t>
            </a:r>
            <a:endParaRPr dirty="0"/>
          </a:p>
        </p:txBody>
      </p:sp>
      <p:pic>
        <p:nvPicPr>
          <p:cNvPr id="7" name="Picture 6">
            <a:extLst>
              <a:ext uri="{FF2B5EF4-FFF2-40B4-BE49-F238E27FC236}">
                <a16:creationId xmlns:a16="http://schemas.microsoft.com/office/drawing/2014/main" id="{CAC6A9A4-1B85-5417-7256-08A7D247BA8F}"/>
              </a:ext>
            </a:extLst>
          </p:cNvPr>
          <p:cNvPicPr>
            <a:picLocks noChangeAspect="1"/>
          </p:cNvPicPr>
          <p:nvPr/>
        </p:nvPicPr>
        <p:blipFill>
          <a:blip r:embed="rId3"/>
          <a:stretch>
            <a:fillRect/>
          </a:stretch>
        </p:blipFill>
        <p:spPr>
          <a:xfrm>
            <a:off x="1381125" y="1168400"/>
            <a:ext cx="6381750" cy="5105400"/>
          </a:xfrm>
          <a:prstGeom prst="rect">
            <a:avLst/>
          </a:prstGeom>
        </p:spPr>
      </p:pic>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7"/>
          <p:cNvSpPr txBox="1"/>
          <p:nvPr/>
        </p:nvSpPr>
        <p:spPr>
          <a:xfrm>
            <a:off x="953589" y="194220"/>
            <a:ext cx="7315200" cy="887641"/>
          </a:xfrm>
          <a:prstGeom prst="rect">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3200"/>
              <a:buFont typeface="Times New Roman"/>
              <a:buNone/>
            </a:pPr>
            <a:r>
              <a:rPr lang="en-US" sz="2800" b="0" i="0" u="none" strike="noStrike" cap="none" dirty="0">
                <a:solidFill>
                  <a:srgbClr val="000000"/>
                </a:solidFill>
                <a:latin typeface="Times New Roman"/>
                <a:ea typeface="Times New Roman"/>
                <a:cs typeface="Times New Roman"/>
                <a:sym typeface="Times New Roman"/>
              </a:rPr>
              <a:t>Data Set</a:t>
            </a:r>
            <a:endParaRPr sz="2800" dirty="0"/>
          </a:p>
        </p:txBody>
      </p:sp>
      <p:sp>
        <p:nvSpPr>
          <p:cNvPr id="131" name="Google Shape;131;p7"/>
          <p:cNvSpPr txBox="1">
            <a:spLocks noGrp="1"/>
          </p:cNvSpPr>
          <p:nvPr>
            <p:ph type="sldNum" idx="12"/>
          </p:nvPr>
        </p:nvSpPr>
        <p:spPr>
          <a:xfrm>
            <a:off x="8319496" y="381000"/>
            <a:ext cx="291104" cy="307777"/>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r>
              <a:rPr lang="en-US"/>
              <a:t>14</a:t>
            </a:r>
            <a:endParaRPr/>
          </a:p>
        </p:txBody>
      </p:sp>
      <p:sp>
        <p:nvSpPr>
          <p:cNvPr id="3" name="TextBox 2">
            <a:extLst>
              <a:ext uri="{FF2B5EF4-FFF2-40B4-BE49-F238E27FC236}">
                <a16:creationId xmlns:a16="http://schemas.microsoft.com/office/drawing/2014/main" id="{9EC822FC-F318-FA35-8B35-6E70A589CF47}"/>
              </a:ext>
            </a:extLst>
          </p:cNvPr>
          <p:cNvSpPr txBox="1"/>
          <p:nvPr/>
        </p:nvSpPr>
        <p:spPr>
          <a:xfrm>
            <a:off x="621793" y="1651273"/>
            <a:ext cx="7697703" cy="1323439"/>
          </a:xfrm>
          <a:prstGeom prst="rect">
            <a:avLst/>
          </a:prstGeom>
          <a:noFill/>
        </p:spPr>
        <p:txBody>
          <a:bodyPr wrap="square">
            <a:spAutoFit/>
          </a:bodyPr>
          <a:lstStyle/>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FER-2013 dataset includes seven different emotion </a:t>
            </a:r>
            <a:r>
              <a:rPr lang="en-US" sz="1600" b="1" dirty="0" err="1">
                <a:latin typeface="Times New Roman" panose="02020603050405020304" pitchFamily="18" charset="0"/>
                <a:cs typeface="Times New Roman" panose="02020603050405020304" pitchFamily="18" charset="0"/>
              </a:rPr>
              <a:t>types:</a:t>
            </a:r>
            <a:r>
              <a:rPr lang="en-US" sz="1600" dirty="0" err="1">
                <a:latin typeface="Times New Roman" panose="02020603050405020304" pitchFamily="18" charset="0"/>
                <a:cs typeface="Times New Roman" panose="02020603050405020304" pitchFamily="18" charset="0"/>
              </a:rPr>
              <a:t>The</a:t>
            </a:r>
            <a:r>
              <a:rPr lang="en-US" sz="1600" dirty="0">
                <a:latin typeface="Times New Roman" panose="02020603050405020304" pitchFamily="18" charset="0"/>
                <a:cs typeface="Times New Roman" panose="02020603050405020304" pitchFamily="18" charset="0"/>
              </a:rPr>
              <a:t> dataset consists of 35,685 instances of grayscale 48x48 pixel images of faces split into a train and test dataset. </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Based on the emotion expressed in the facial expressions, images are </a:t>
            </a:r>
            <a:r>
              <a:rPr lang="en-US" sz="1600" dirty="0" err="1">
                <a:latin typeface="Times New Roman" panose="02020603050405020304" pitchFamily="18" charset="0"/>
                <a:cs typeface="Times New Roman" panose="02020603050405020304" pitchFamily="18" charset="0"/>
              </a:rPr>
              <a:t>categorised</a:t>
            </a:r>
            <a:r>
              <a:rPr lang="en-US" sz="1600" dirty="0">
                <a:latin typeface="Times New Roman" panose="02020603050405020304" pitchFamily="18" charset="0"/>
                <a:cs typeface="Times New Roman" panose="02020603050405020304" pitchFamily="18" charset="0"/>
              </a:rPr>
              <a:t> into categories including happiness, neutrality, sadness, anger, surprise, disgust, and fear.</a:t>
            </a:r>
          </a:p>
        </p:txBody>
      </p:sp>
      <p:pic>
        <p:nvPicPr>
          <p:cNvPr id="4" name="Picture 3">
            <a:extLst>
              <a:ext uri="{FF2B5EF4-FFF2-40B4-BE49-F238E27FC236}">
                <a16:creationId xmlns:a16="http://schemas.microsoft.com/office/drawing/2014/main" id="{390879C1-46A8-38E6-2A05-656A632C742A}"/>
              </a:ext>
            </a:extLst>
          </p:cNvPr>
          <p:cNvPicPr>
            <a:picLocks noChangeAspect="1"/>
          </p:cNvPicPr>
          <p:nvPr/>
        </p:nvPicPr>
        <p:blipFill>
          <a:blip r:embed="rId3"/>
          <a:stretch>
            <a:fillRect/>
          </a:stretch>
        </p:blipFill>
        <p:spPr>
          <a:xfrm>
            <a:off x="953589" y="3429000"/>
            <a:ext cx="4693678" cy="2489791"/>
          </a:xfrm>
          <a:prstGeom prst="rect">
            <a:avLst/>
          </a:prstGeom>
        </p:spPr>
      </p:pic>
      <p:pic>
        <p:nvPicPr>
          <p:cNvPr id="7" name="Picture 6">
            <a:extLst>
              <a:ext uri="{FF2B5EF4-FFF2-40B4-BE49-F238E27FC236}">
                <a16:creationId xmlns:a16="http://schemas.microsoft.com/office/drawing/2014/main" id="{8CF2E975-99C3-E752-DAFD-519CF623D2A9}"/>
              </a:ext>
            </a:extLst>
          </p:cNvPr>
          <p:cNvPicPr>
            <a:picLocks noChangeAspect="1"/>
          </p:cNvPicPr>
          <p:nvPr/>
        </p:nvPicPr>
        <p:blipFill>
          <a:blip r:embed="rId4"/>
          <a:stretch>
            <a:fillRect/>
          </a:stretch>
        </p:blipFill>
        <p:spPr>
          <a:xfrm>
            <a:off x="5901264" y="3400319"/>
            <a:ext cx="1190983" cy="1190983"/>
          </a:xfrm>
          <a:prstGeom prst="rect">
            <a:avLst/>
          </a:prstGeom>
        </p:spPr>
      </p:pic>
      <p:pic>
        <p:nvPicPr>
          <p:cNvPr id="9" name="Picture 8">
            <a:extLst>
              <a:ext uri="{FF2B5EF4-FFF2-40B4-BE49-F238E27FC236}">
                <a16:creationId xmlns:a16="http://schemas.microsoft.com/office/drawing/2014/main" id="{F88765E5-6844-A5B9-CE97-C6355831D65E}"/>
              </a:ext>
            </a:extLst>
          </p:cNvPr>
          <p:cNvPicPr>
            <a:picLocks noChangeAspect="1"/>
          </p:cNvPicPr>
          <p:nvPr/>
        </p:nvPicPr>
        <p:blipFill>
          <a:blip r:embed="rId5"/>
          <a:stretch>
            <a:fillRect/>
          </a:stretch>
        </p:blipFill>
        <p:spPr>
          <a:xfrm>
            <a:off x="5901264" y="4796874"/>
            <a:ext cx="1190983" cy="1190983"/>
          </a:xfrm>
          <a:prstGeom prst="rect">
            <a:avLst/>
          </a:prstGeom>
        </p:spPr>
      </p:pic>
      <p:sp>
        <p:nvSpPr>
          <p:cNvPr id="10" name="TextBox 9">
            <a:extLst>
              <a:ext uri="{FF2B5EF4-FFF2-40B4-BE49-F238E27FC236}">
                <a16:creationId xmlns:a16="http://schemas.microsoft.com/office/drawing/2014/main" id="{FA2BE463-9A5B-5411-8CB9-A14F0EFDC57B}"/>
              </a:ext>
            </a:extLst>
          </p:cNvPr>
          <p:cNvSpPr txBox="1"/>
          <p:nvPr/>
        </p:nvSpPr>
        <p:spPr>
          <a:xfrm>
            <a:off x="7102896" y="3795755"/>
            <a:ext cx="1007533" cy="400110"/>
          </a:xfrm>
          <a:prstGeom prst="rect">
            <a:avLst/>
          </a:prstGeom>
          <a:noFill/>
        </p:spPr>
        <p:txBody>
          <a:bodyPr wrap="square" rtlCol="0">
            <a:spAutoFit/>
          </a:bodyPr>
          <a:lstStyle/>
          <a:p>
            <a:pPr algn="ctr"/>
            <a:r>
              <a:rPr lang="en-IN" sz="2000" dirty="0">
                <a:latin typeface="Times New Roman" panose="02020603050405020304" pitchFamily="18" charset="0"/>
                <a:cs typeface="Times New Roman" panose="02020603050405020304" pitchFamily="18" charset="0"/>
              </a:rPr>
              <a:t>Happy</a:t>
            </a:r>
          </a:p>
        </p:txBody>
      </p:sp>
      <p:sp>
        <p:nvSpPr>
          <p:cNvPr id="12" name="TextBox 11">
            <a:extLst>
              <a:ext uri="{FF2B5EF4-FFF2-40B4-BE49-F238E27FC236}">
                <a16:creationId xmlns:a16="http://schemas.microsoft.com/office/drawing/2014/main" id="{E3585CE6-BAFF-1251-AAC0-071C831C85CD}"/>
              </a:ext>
            </a:extLst>
          </p:cNvPr>
          <p:cNvSpPr txBox="1"/>
          <p:nvPr/>
        </p:nvSpPr>
        <p:spPr>
          <a:xfrm>
            <a:off x="7092247" y="5192311"/>
            <a:ext cx="1007533" cy="400110"/>
          </a:xfrm>
          <a:prstGeom prst="rect">
            <a:avLst/>
          </a:prstGeom>
          <a:noFill/>
        </p:spPr>
        <p:txBody>
          <a:bodyPr wrap="square">
            <a:spAutoFit/>
          </a:bodyPr>
          <a:lstStyle/>
          <a:p>
            <a:pPr algn="ctr"/>
            <a:r>
              <a:rPr lang="en-IN" sz="2000" dirty="0">
                <a:latin typeface="Times New Roman" panose="02020603050405020304" pitchFamily="18" charset="0"/>
                <a:cs typeface="Times New Roman" panose="02020603050405020304" pitchFamily="18" charset="0"/>
              </a:rPr>
              <a:t>Sad</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8"/>
          <p:cNvSpPr txBox="1">
            <a:spLocks noGrp="1"/>
          </p:cNvSpPr>
          <p:nvPr>
            <p:ph type="sldNum" idx="12"/>
          </p:nvPr>
        </p:nvSpPr>
        <p:spPr>
          <a:xfrm>
            <a:off x="8319496" y="381000"/>
            <a:ext cx="291104" cy="307777"/>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r>
              <a:rPr lang="en-US"/>
              <a:t>14</a:t>
            </a:r>
            <a:endParaRPr/>
          </a:p>
        </p:txBody>
      </p:sp>
      <p:sp>
        <p:nvSpPr>
          <p:cNvPr id="139" name="Google Shape;139;p8"/>
          <p:cNvSpPr txBox="1"/>
          <p:nvPr/>
        </p:nvSpPr>
        <p:spPr>
          <a:xfrm>
            <a:off x="2045616" y="329734"/>
            <a:ext cx="5288437" cy="584735"/>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3200"/>
              <a:buFont typeface="Times New Roman"/>
              <a:buNone/>
            </a:pPr>
            <a:r>
              <a:rPr lang="en-US" sz="3200" b="0" i="0" u="none" strike="noStrike" cap="none" dirty="0">
                <a:solidFill>
                  <a:srgbClr val="000000"/>
                </a:solidFill>
                <a:latin typeface="Times New Roman"/>
                <a:ea typeface="Times New Roman"/>
                <a:cs typeface="Times New Roman"/>
                <a:sym typeface="Times New Roman"/>
              </a:rPr>
              <a:t>Camera Captured Documents</a:t>
            </a:r>
            <a:endParaRPr lang="en-US" dirty="0"/>
          </a:p>
        </p:txBody>
      </p:sp>
      <p:sp>
        <p:nvSpPr>
          <p:cNvPr id="8" name="TextBox 7">
            <a:extLst>
              <a:ext uri="{FF2B5EF4-FFF2-40B4-BE49-F238E27FC236}">
                <a16:creationId xmlns:a16="http://schemas.microsoft.com/office/drawing/2014/main" id="{1B878ED2-58D9-43C3-FC63-30C95028F3A4}"/>
              </a:ext>
            </a:extLst>
          </p:cNvPr>
          <p:cNvSpPr txBox="1"/>
          <p:nvPr/>
        </p:nvSpPr>
        <p:spPr>
          <a:xfrm>
            <a:off x="863601" y="4377267"/>
            <a:ext cx="2281723" cy="962486"/>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captured image is well-composed and clearly conveys a sense of happiness.</a:t>
            </a:r>
          </a:p>
        </p:txBody>
      </p:sp>
      <p:sp>
        <p:nvSpPr>
          <p:cNvPr id="9" name="TextBox 8">
            <a:extLst>
              <a:ext uri="{FF2B5EF4-FFF2-40B4-BE49-F238E27FC236}">
                <a16:creationId xmlns:a16="http://schemas.microsoft.com/office/drawing/2014/main" id="{62A56839-2DBF-753A-9C92-196570316E73}"/>
              </a:ext>
            </a:extLst>
          </p:cNvPr>
          <p:cNvSpPr txBox="1"/>
          <p:nvPr/>
        </p:nvSpPr>
        <p:spPr>
          <a:xfrm>
            <a:off x="3571958" y="4377267"/>
            <a:ext cx="2803442" cy="523220"/>
          </a:xfrm>
          <a:prstGeom prst="rect">
            <a:avLst/>
          </a:prstGeom>
          <a:noFill/>
        </p:spPr>
        <p:txBody>
          <a:bodyPr wrap="square" rtlCol="0">
            <a:spAutoFit/>
          </a:bodyPr>
          <a:lstStyle/>
          <a:p>
            <a:r>
              <a:rPr lang="en-US" b="0" i="0" dirty="0">
                <a:solidFill>
                  <a:schemeClr val="tx1"/>
                </a:solidFill>
                <a:effectLst/>
                <a:latin typeface="Times New Roman" panose="02020603050405020304" pitchFamily="18" charset="0"/>
                <a:cs typeface="Times New Roman" panose="02020603050405020304" pitchFamily="18" charset="0"/>
              </a:rPr>
              <a:t>The captured image unmistakably reflects the man's surprise.</a:t>
            </a:r>
          </a:p>
        </p:txBody>
      </p:sp>
      <p:sp>
        <p:nvSpPr>
          <p:cNvPr id="10" name="TextBox 9">
            <a:extLst>
              <a:ext uri="{FF2B5EF4-FFF2-40B4-BE49-F238E27FC236}">
                <a16:creationId xmlns:a16="http://schemas.microsoft.com/office/drawing/2014/main" id="{B56A6D5A-A8AD-93B9-9887-C488641849A4}"/>
              </a:ext>
            </a:extLst>
          </p:cNvPr>
          <p:cNvSpPr txBox="1"/>
          <p:nvPr/>
        </p:nvSpPr>
        <p:spPr>
          <a:xfrm>
            <a:off x="6634599" y="4368889"/>
            <a:ext cx="1976001" cy="962485"/>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captured image is blurry, making it difficult to discern any emotions.</a:t>
            </a:r>
          </a:p>
        </p:txBody>
      </p:sp>
      <p:pic>
        <p:nvPicPr>
          <p:cNvPr id="1026" name="Picture 2">
            <a:extLst>
              <a:ext uri="{FF2B5EF4-FFF2-40B4-BE49-F238E27FC236}">
                <a16:creationId xmlns:a16="http://schemas.microsoft.com/office/drawing/2014/main" id="{B27B73A8-A757-6F6B-4A53-7F64FB4A4D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505" y="1775258"/>
            <a:ext cx="2322610" cy="23226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essi humbled by Real Betis fans' standing ovation after hat ...">
            <a:extLst>
              <a:ext uri="{FF2B5EF4-FFF2-40B4-BE49-F238E27FC236}">
                <a16:creationId xmlns:a16="http://schemas.microsoft.com/office/drawing/2014/main" id="{F5EFF93A-74CC-4991-86ED-C256E69271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1958" y="1803286"/>
            <a:ext cx="2803442" cy="22887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krotjoy.blogg.se - How to blur a face on picture">
            <a:extLst>
              <a:ext uri="{FF2B5EF4-FFF2-40B4-BE49-F238E27FC236}">
                <a16:creationId xmlns:a16="http://schemas.microsoft.com/office/drawing/2014/main" id="{5BB11C66-96D4-D822-77F1-E67679B429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4599" y="1693333"/>
            <a:ext cx="1781268" cy="23986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2565251-F04A-3DC0-4DED-B79135F55B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
        <p:nvSpPr>
          <p:cNvPr id="3" name="TextBox 2">
            <a:extLst>
              <a:ext uri="{FF2B5EF4-FFF2-40B4-BE49-F238E27FC236}">
                <a16:creationId xmlns:a16="http://schemas.microsoft.com/office/drawing/2014/main" id="{28C43DB4-5A09-EA11-A8B7-7BEC9A186B37}"/>
              </a:ext>
            </a:extLst>
          </p:cNvPr>
          <p:cNvSpPr txBox="1"/>
          <p:nvPr/>
        </p:nvSpPr>
        <p:spPr>
          <a:xfrm>
            <a:off x="685801" y="1289304"/>
            <a:ext cx="7924800" cy="4185761"/>
          </a:xfrm>
          <a:prstGeom prst="rect">
            <a:avLst/>
          </a:prstGeom>
          <a:noFill/>
        </p:spPr>
        <p:txBody>
          <a:bodyPr wrap="square">
            <a:spAutoFit/>
          </a:bodyPr>
          <a:lstStyle/>
          <a:p>
            <a:r>
              <a:rPr lang="en-US" sz="1400" b="1" dirty="0">
                <a:latin typeface="Times New Roman" panose="02020603050405020304" pitchFamily="18" charset="0"/>
                <a:cs typeface="Times New Roman" panose="02020603050405020304" pitchFamily="18" charset="0"/>
              </a:rPr>
              <a:t>Quotes Excel:</a:t>
            </a:r>
          </a:p>
          <a:p>
            <a:pPr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  The dataset consists of 141 rows containing 140 quotes, each accompanied by an emotion category label.       Quote: Textual content of the quotes.</a:t>
            </a:r>
          </a:p>
          <a:p>
            <a:pPr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  Cat: Emotion category label (0 for angry, 1 for disgusted, 2 for fearful, 3 for happy, 4 for neutral, 5 for sad, 6 for surprised).</a:t>
            </a:r>
          </a:p>
          <a:p>
            <a:pPr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  Total Rows: 141</a:t>
            </a:r>
          </a:p>
          <a:p>
            <a:pPr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  Quotes: 140</a:t>
            </a:r>
            <a:endParaRPr lang="en-US"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  The dataset is designed to explore the emotional nuances within a collection of quotes, providing labeled data for emotion analysis and sentiment classification.</a:t>
            </a:r>
          </a:p>
          <a:p>
            <a:pPr>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Emotion Categories:</a:t>
            </a:r>
          </a:p>
          <a:p>
            <a:pPr>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0: Angry</a:t>
            </a:r>
          </a:p>
          <a:p>
            <a:r>
              <a:rPr lang="en-US" dirty="0">
                <a:latin typeface="Times New Roman" panose="02020603050405020304" pitchFamily="18" charset="0"/>
                <a:cs typeface="Times New Roman" panose="02020603050405020304" pitchFamily="18" charset="0"/>
              </a:rPr>
              <a:t>1: Disgusted</a:t>
            </a:r>
          </a:p>
          <a:p>
            <a:r>
              <a:rPr lang="en-US" dirty="0">
                <a:latin typeface="Times New Roman" panose="02020603050405020304" pitchFamily="18" charset="0"/>
                <a:cs typeface="Times New Roman" panose="02020603050405020304" pitchFamily="18" charset="0"/>
              </a:rPr>
              <a:t>2: Fearful</a:t>
            </a:r>
          </a:p>
          <a:p>
            <a:r>
              <a:rPr lang="en-US" dirty="0">
                <a:latin typeface="Times New Roman" panose="02020603050405020304" pitchFamily="18" charset="0"/>
                <a:cs typeface="Times New Roman" panose="02020603050405020304" pitchFamily="18" charset="0"/>
              </a:rPr>
              <a:t>3: Happy</a:t>
            </a:r>
          </a:p>
          <a:p>
            <a:r>
              <a:rPr lang="en-US" dirty="0">
                <a:latin typeface="Times New Roman" panose="02020603050405020304" pitchFamily="18" charset="0"/>
                <a:cs typeface="Times New Roman" panose="02020603050405020304" pitchFamily="18" charset="0"/>
              </a:rPr>
              <a:t>4: Neutral</a:t>
            </a:r>
          </a:p>
          <a:p>
            <a:r>
              <a:rPr lang="en-US" dirty="0">
                <a:latin typeface="Times New Roman" panose="02020603050405020304" pitchFamily="18" charset="0"/>
                <a:cs typeface="Times New Roman" panose="02020603050405020304" pitchFamily="18" charset="0"/>
              </a:rPr>
              <a:t>5: Sad</a:t>
            </a:r>
          </a:p>
          <a:p>
            <a:r>
              <a:rPr lang="en-US" dirty="0">
                <a:latin typeface="Times New Roman" panose="02020603050405020304" pitchFamily="18" charset="0"/>
                <a:cs typeface="Times New Roman" panose="02020603050405020304" pitchFamily="18" charset="0"/>
              </a:rPr>
              <a:t>6: Surprised</a:t>
            </a:r>
          </a:p>
        </p:txBody>
      </p:sp>
      <p:pic>
        <p:nvPicPr>
          <p:cNvPr id="5" name="Picture 4">
            <a:extLst>
              <a:ext uri="{FF2B5EF4-FFF2-40B4-BE49-F238E27FC236}">
                <a16:creationId xmlns:a16="http://schemas.microsoft.com/office/drawing/2014/main" id="{AEDADC99-0345-FB65-757E-A5BF8BA3C576}"/>
              </a:ext>
            </a:extLst>
          </p:cNvPr>
          <p:cNvPicPr>
            <a:picLocks noChangeAspect="1"/>
          </p:cNvPicPr>
          <p:nvPr/>
        </p:nvPicPr>
        <p:blipFill>
          <a:blip r:embed="rId2"/>
          <a:stretch>
            <a:fillRect/>
          </a:stretch>
        </p:blipFill>
        <p:spPr>
          <a:xfrm>
            <a:off x="4741844" y="3091652"/>
            <a:ext cx="3868757" cy="3002893"/>
          </a:xfrm>
          <a:prstGeom prst="rect">
            <a:avLst/>
          </a:prstGeom>
        </p:spPr>
      </p:pic>
    </p:spTree>
    <p:extLst>
      <p:ext uri="{BB962C8B-B14F-4D97-AF65-F5344CB8AC3E}">
        <p14:creationId xmlns:p14="http://schemas.microsoft.com/office/powerpoint/2010/main" val="15083873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C3243C-29AC-7864-202F-10E82B0B0BF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sp>
        <p:nvSpPr>
          <p:cNvPr id="6" name="TextBox 5">
            <a:extLst>
              <a:ext uri="{FF2B5EF4-FFF2-40B4-BE49-F238E27FC236}">
                <a16:creationId xmlns:a16="http://schemas.microsoft.com/office/drawing/2014/main" id="{E120C781-C498-FDED-1625-349649CD9F47}"/>
              </a:ext>
            </a:extLst>
          </p:cNvPr>
          <p:cNvSpPr txBox="1"/>
          <p:nvPr/>
        </p:nvSpPr>
        <p:spPr>
          <a:xfrm>
            <a:off x="3200401" y="377436"/>
            <a:ext cx="4572000" cy="584775"/>
          </a:xfrm>
          <a:prstGeom prst="rect">
            <a:avLst/>
          </a:prstGeom>
          <a:noFill/>
        </p:spPr>
        <p:txBody>
          <a:bodyPr wrap="square">
            <a:spAutoFit/>
          </a:bodyPr>
          <a:lstStyle/>
          <a:p>
            <a:r>
              <a:rPr lang="en-US" sz="3200" dirty="0">
                <a:latin typeface="Times New Roman" panose="02020603050405020304" pitchFamily="18" charset="0"/>
                <a:cs typeface="Times New Roman" panose="02020603050405020304" pitchFamily="18" charset="0"/>
              </a:rPr>
              <a:t>User Interface</a:t>
            </a:r>
            <a:endParaRPr lang="en-IN" sz="32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3BBB261D-D613-3391-FD47-8E74C0B4258B}"/>
              </a:ext>
            </a:extLst>
          </p:cNvPr>
          <p:cNvPicPr>
            <a:picLocks noChangeAspect="1"/>
          </p:cNvPicPr>
          <p:nvPr/>
        </p:nvPicPr>
        <p:blipFill>
          <a:blip r:embed="rId2"/>
          <a:stretch>
            <a:fillRect/>
          </a:stretch>
        </p:blipFill>
        <p:spPr>
          <a:xfrm>
            <a:off x="1654435" y="1336364"/>
            <a:ext cx="5835129" cy="4716964"/>
          </a:xfrm>
          <a:prstGeom prst="rect">
            <a:avLst/>
          </a:prstGeom>
        </p:spPr>
      </p:pic>
    </p:spTree>
    <p:extLst>
      <p:ext uri="{BB962C8B-B14F-4D97-AF65-F5344CB8AC3E}">
        <p14:creationId xmlns:p14="http://schemas.microsoft.com/office/powerpoint/2010/main" val="3116303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7821939-5A58-100C-A56C-BF3C32E24043}"/>
              </a:ext>
            </a:extLst>
          </p:cNvPr>
          <p:cNvSpPr>
            <a:spLocks noGrp="1"/>
          </p:cNvSpPr>
          <p:nvPr>
            <p:ph type="body" idx="1"/>
          </p:nvPr>
        </p:nvSpPr>
        <p:spPr>
          <a:xfrm>
            <a:off x="993492" y="2034698"/>
            <a:ext cx="7315200" cy="3763963"/>
          </a:xfrm>
        </p:spPr>
        <p:txBody>
          <a:bodyPr>
            <a:normAutofit/>
          </a:bodyPr>
          <a:lstStyle/>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 basic graphical user interface (GUI) application for emotion prediction based on a pre-trained convolutional neural network (CNN) model was developed using the </a:t>
            </a:r>
            <a:r>
              <a:rPr lang="en-US" sz="1600" dirty="0" err="1">
                <a:latin typeface="Times New Roman" panose="02020603050405020304" pitchFamily="18" charset="0"/>
                <a:cs typeface="Times New Roman" panose="02020603050405020304" pitchFamily="18" charset="0"/>
              </a:rPr>
              <a:t>Tkinter</a:t>
            </a:r>
            <a:r>
              <a:rPr lang="en-US" sz="1600" dirty="0">
                <a:latin typeface="Times New Roman" panose="02020603050405020304" pitchFamily="18" charset="0"/>
                <a:cs typeface="Times New Roman" panose="02020603050405020304" pitchFamily="18" charset="0"/>
              </a:rPr>
              <a:t> framework. </a:t>
            </a:r>
          </a:p>
          <a:p>
            <a:pPr>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program allows users to input images, and then utilizes a trained model to identify the emotion in the photos.</a:t>
            </a:r>
          </a:p>
          <a:p>
            <a:pPr>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 the GUI, the uploaded image and the anticipated emotion are shown together. After loading the CNN model from a given file path, the emotions are mapped to the appropriate labels so they may be seen.</a:t>
            </a:r>
            <a:endParaRPr lang="en-IN" sz="16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069FC1E-3C09-5E14-B313-66DD369376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spTree>
    <p:extLst>
      <p:ext uri="{BB962C8B-B14F-4D97-AF65-F5344CB8AC3E}">
        <p14:creationId xmlns:p14="http://schemas.microsoft.com/office/powerpoint/2010/main" val="18226780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AD6D4-A848-23F5-4DC6-E6336A562A4F}"/>
              </a:ext>
            </a:extLst>
          </p:cNvPr>
          <p:cNvSpPr>
            <a:spLocks noGrp="1"/>
          </p:cNvSpPr>
          <p:nvPr>
            <p:ph type="title"/>
          </p:nvPr>
        </p:nvSpPr>
        <p:spPr>
          <a:xfrm>
            <a:off x="1333500" y="121393"/>
            <a:ext cx="6858000" cy="808038"/>
          </a:xfrm>
        </p:spPr>
        <p:txBody>
          <a:bodyPr>
            <a:normAutofit/>
          </a:bodyPr>
          <a:lstStyle/>
          <a:p>
            <a:r>
              <a:rPr lang="en-US" sz="3200" dirty="0">
                <a:latin typeface="Times New Roman" panose="02020603050405020304" pitchFamily="18" charset="0"/>
                <a:cs typeface="Times New Roman" panose="02020603050405020304" pitchFamily="18" charset="0"/>
              </a:rPr>
              <a:t>Images In Each Emotion Folder</a:t>
            </a:r>
            <a:endParaRPr lang="en-IN" sz="3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3808372-0437-FEB6-C491-F9D60BFFF0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pic>
        <p:nvPicPr>
          <p:cNvPr id="8" name="Picture 7">
            <a:extLst>
              <a:ext uri="{FF2B5EF4-FFF2-40B4-BE49-F238E27FC236}">
                <a16:creationId xmlns:a16="http://schemas.microsoft.com/office/drawing/2014/main" id="{DCD3DCFF-D564-C15E-239C-E05B23BB4784}"/>
              </a:ext>
            </a:extLst>
          </p:cNvPr>
          <p:cNvPicPr>
            <a:picLocks noChangeAspect="1"/>
          </p:cNvPicPr>
          <p:nvPr/>
        </p:nvPicPr>
        <p:blipFill>
          <a:blip r:embed="rId2"/>
          <a:stretch>
            <a:fillRect/>
          </a:stretch>
        </p:blipFill>
        <p:spPr>
          <a:xfrm>
            <a:off x="1832372" y="1391834"/>
            <a:ext cx="5479255" cy="4656223"/>
          </a:xfrm>
          <a:prstGeom prst="rect">
            <a:avLst/>
          </a:prstGeom>
        </p:spPr>
      </p:pic>
    </p:spTree>
    <p:extLst>
      <p:ext uri="{BB962C8B-B14F-4D97-AF65-F5344CB8AC3E}">
        <p14:creationId xmlns:p14="http://schemas.microsoft.com/office/powerpoint/2010/main" val="510606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DECDD-CDA8-0C15-1A16-075880620AB3}"/>
              </a:ext>
            </a:extLst>
          </p:cNvPr>
          <p:cNvSpPr>
            <a:spLocks noGrp="1"/>
          </p:cNvSpPr>
          <p:nvPr>
            <p:ph type="title"/>
          </p:nvPr>
        </p:nvSpPr>
        <p:spPr>
          <a:xfrm>
            <a:off x="1143000" y="265805"/>
            <a:ext cx="6858000" cy="808038"/>
          </a:xfrm>
        </p:spPr>
        <p:txBody>
          <a:bodyPr>
            <a:normAutofit/>
          </a:bodyPr>
          <a:lstStyle/>
          <a:p>
            <a:r>
              <a:rPr lang="en-US" sz="3200" dirty="0">
                <a:latin typeface="Times New Roman" panose="02020603050405020304" pitchFamily="18" charset="0"/>
                <a:cs typeface="Times New Roman" panose="02020603050405020304" pitchFamily="18" charset="0"/>
              </a:rPr>
              <a:t>CNN</a:t>
            </a:r>
            <a:endParaRPr lang="en-IN" sz="32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811A8777-9C86-C582-1BB9-7ED528886BE3}"/>
              </a:ext>
            </a:extLst>
          </p:cNvPr>
          <p:cNvSpPr>
            <a:spLocks noGrp="1"/>
          </p:cNvSpPr>
          <p:nvPr>
            <p:ph type="body" idx="1"/>
          </p:nvPr>
        </p:nvSpPr>
        <p:spPr>
          <a:xfrm>
            <a:off x="993492" y="1671709"/>
            <a:ext cx="7315200" cy="4355018"/>
          </a:xfrm>
        </p:spPr>
        <p:txBody>
          <a:bodyPr>
            <a:normAutofit lnSpcReduction="10000"/>
          </a:bodyPr>
          <a:lstStyle/>
          <a:p>
            <a:pPr>
              <a:buFont typeface="Arial" panose="020B0604020202020204" pitchFamily="34" charset="0"/>
              <a:buChar char="•"/>
            </a:pPr>
            <a:r>
              <a:rPr lang="en-US" sz="1600" b="0" i="0" dirty="0">
                <a:solidFill>
                  <a:srgbClr val="0F0F0F"/>
                </a:solidFill>
                <a:effectLst/>
                <a:latin typeface="Times New Roman" panose="02020603050405020304" pitchFamily="18" charset="0"/>
                <a:cs typeface="Times New Roman" panose="02020603050405020304" pitchFamily="18" charset="0"/>
              </a:rPr>
              <a:t>Over the past year, CNN has delivered in-depth reports on Real-time Emotion Analysis.</a:t>
            </a:r>
          </a:p>
          <a:p>
            <a:pPr>
              <a:buFont typeface="Arial" panose="020B0604020202020204" pitchFamily="34" charset="0"/>
              <a:buChar char="•"/>
            </a:pPr>
            <a:endParaRPr lang="en-US" sz="1600" b="0" i="0" dirty="0">
              <a:solidFill>
                <a:srgbClr val="0F0F0F"/>
              </a:solidFill>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dirty="0">
                <a:solidFill>
                  <a:srgbClr val="0F0F0F"/>
                </a:solidFill>
                <a:latin typeface="Times New Roman" panose="02020603050405020304" pitchFamily="18" charset="0"/>
                <a:cs typeface="Times New Roman" panose="02020603050405020304" pitchFamily="18" charset="0"/>
              </a:rPr>
              <a:t>First, we loaded and preprocessed data into greyscale and converted images into 48 x 48 pixels.</a:t>
            </a:r>
          </a:p>
          <a:p>
            <a:pPr>
              <a:buFont typeface="Arial" panose="020B0604020202020204" pitchFamily="34" charset="0"/>
              <a:buChar char="•"/>
            </a:pPr>
            <a:endParaRPr lang="en-US" sz="1600" dirty="0">
              <a:solidFill>
                <a:srgbClr val="0F0F0F"/>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b="0" i="0" dirty="0">
                <a:solidFill>
                  <a:srgbClr val="0F0F0F"/>
                </a:solidFill>
                <a:effectLst/>
                <a:latin typeface="Times New Roman" panose="02020603050405020304" pitchFamily="18" charset="0"/>
                <a:cs typeface="Times New Roman" panose="02020603050405020304" pitchFamily="18" charset="0"/>
              </a:rPr>
              <a:t>Normalize pixel values between 0 and 1 and perform one-hot encoding.</a:t>
            </a:r>
          </a:p>
          <a:p>
            <a:pPr>
              <a:buFont typeface="Arial" panose="020B0604020202020204" pitchFamily="34" charset="0"/>
              <a:buChar char="•"/>
            </a:pPr>
            <a:endParaRPr lang="en-US" sz="1600" b="0" i="0" dirty="0">
              <a:solidFill>
                <a:srgbClr val="0F0F0F"/>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Adds Convolutional and Pooling layers, followed by Flatten and Dense layers.</a:t>
            </a:r>
          </a:p>
          <a:p>
            <a:pPr algn="l">
              <a:buFont typeface="Arial" panose="020B0604020202020204" pitchFamily="34" charset="0"/>
              <a:buChar char="•"/>
            </a:pPr>
            <a:endParaRPr lang="en-US" sz="1600" b="0" i="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Uses the SoftMax activation function for the output layer.</a:t>
            </a:r>
          </a:p>
          <a:p>
            <a:pPr algn="l">
              <a:buFont typeface="Arial" panose="020B0604020202020204" pitchFamily="34" charset="0"/>
              <a:buChar char="•"/>
            </a:pPr>
            <a:endParaRPr lang="en-US" sz="1600" b="0" i="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Compiles the model using the Adam optimizer and categorical cross-entropy loss.</a:t>
            </a:r>
          </a:p>
          <a:p>
            <a:pPr algn="l">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700" b="0" i="0" dirty="0">
                <a:solidFill>
                  <a:srgbClr val="0F0F0F"/>
                </a:solidFill>
                <a:effectLst/>
                <a:latin typeface="Times New Roman" panose="02020603050405020304" pitchFamily="18" charset="0"/>
                <a:cs typeface="Times New Roman" panose="02020603050405020304" pitchFamily="18" charset="0"/>
              </a:rPr>
              <a:t>Training the model for a specified number of epochs (30).</a:t>
            </a:r>
            <a:endParaRPr lang="en-US" sz="1700" b="0" i="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endParaRPr lang="en-US" sz="1600" b="0" i="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endParaRPr lang="en-US" sz="1600" b="0" i="0" dirty="0">
              <a:effectLst/>
              <a:latin typeface="Söhne"/>
            </a:endParaRPr>
          </a:p>
          <a:p>
            <a:pPr algn="l">
              <a:buFont typeface="Arial" panose="020B0604020202020204" pitchFamily="34" charset="0"/>
              <a:buChar char="•"/>
            </a:pPr>
            <a:endParaRPr lang="en-US" sz="1600" b="0" i="0" dirty="0">
              <a:effectLst/>
              <a:latin typeface="Söhne"/>
            </a:endParaRPr>
          </a:p>
          <a:p>
            <a:pPr>
              <a:buFont typeface="Arial" panose="020B0604020202020204" pitchFamily="34" charset="0"/>
              <a:buChar char="•"/>
            </a:pPr>
            <a:endParaRPr lang="en-US" sz="1600" b="0" i="0" dirty="0">
              <a:solidFill>
                <a:srgbClr val="0F0F0F"/>
              </a:solidFill>
              <a:effectLst/>
              <a:latin typeface="Söhne"/>
            </a:endParaRPr>
          </a:p>
          <a:p>
            <a:pPr>
              <a:buFont typeface="Arial" panose="020B0604020202020204" pitchFamily="34" charset="0"/>
              <a:buChar char="•"/>
            </a:pPr>
            <a:endParaRPr lang="en-US" sz="1600" b="0" i="0" dirty="0">
              <a:solidFill>
                <a:srgbClr val="0F0F0F"/>
              </a:solidFill>
              <a:effectLst/>
              <a:latin typeface="Söhne"/>
            </a:endParaRPr>
          </a:p>
          <a:p>
            <a:pPr>
              <a:buFont typeface="Arial" panose="020B0604020202020204" pitchFamily="34" charset="0"/>
              <a:buChar char="•"/>
            </a:pPr>
            <a:endParaRPr lang="en-US" sz="1600" b="0" i="0" dirty="0">
              <a:solidFill>
                <a:srgbClr val="0F0F0F"/>
              </a:solidFill>
              <a:effectLst/>
              <a:latin typeface="Söhne"/>
            </a:endParaRPr>
          </a:p>
          <a:p>
            <a:pPr>
              <a:buFont typeface="Arial" panose="020B0604020202020204" pitchFamily="34" charset="0"/>
              <a:buChar char="•"/>
            </a:pPr>
            <a:endParaRPr lang="en-IN" sz="1600" dirty="0"/>
          </a:p>
        </p:txBody>
      </p:sp>
      <p:sp>
        <p:nvSpPr>
          <p:cNvPr id="4" name="Slide Number Placeholder 3">
            <a:extLst>
              <a:ext uri="{FF2B5EF4-FFF2-40B4-BE49-F238E27FC236}">
                <a16:creationId xmlns:a16="http://schemas.microsoft.com/office/drawing/2014/main" id="{1FF9F5CA-9308-1141-0E41-D9956BBB6EC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Tree>
    <p:extLst>
      <p:ext uri="{BB962C8B-B14F-4D97-AF65-F5344CB8AC3E}">
        <p14:creationId xmlns:p14="http://schemas.microsoft.com/office/powerpoint/2010/main" val="8622609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509A06F-B5E9-385F-B5D4-30619D7DF4C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
        <p:nvSpPr>
          <p:cNvPr id="7" name="TextBox 6">
            <a:extLst>
              <a:ext uri="{FF2B5EF4-FFF2-40B4-BE49-F238E27FC236}">
                <a16:creationId xmlns:a16="http://schemas.microsoft.com/office/drawing/2014/main" id="{F17F7C32-7C6A-0AA8-B3B0-84DE586EF7B8}"/>
              </a:ext>
            </a:extLst>
          </p:cNvPr>
          <p:cNvSpPr txBox="1"/>
          <p:nvPr/>
        </p:nvSpPr>
        <p:spPr>
          <a:xfrm>
            <a:off x="1170137" y="5548744"/>
            <a:ext cx="7138555" cy="338554"/>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test accuracy we got for the pre-trained model is 56.298%.</a:t>
            </a:r>
            <a:endParaRPr lang="en-IN" sz="1600" dirty="0">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F388A00C-8F51-F389-9CE5-6BDC1EF4AF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1663" y="1262063"/>
            <a:ext cx="5400675"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980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E50F24-2807-CB3A-5311-3141F3B05F7F}"/>
              </a:ext>
            </a:extLst>
          </p:cNvPr>
          <p:cNvSpPr>
            <a:spLocks noGrp="1"/>
          </p:cNvSpPr>
          <p:nvPr>
            <p:ph type="body" idx="1"/>
          </p:nvPr>
        </p:nvSpPr>
        <p:spPr>
          <a:xfrm>
            <a:off x="993492" y="1395845"/>
            <a:ext cx="7315200" cy="3763963"/>
          </a:xfrm>
        </p:spPr>
        <p:txBody>
          <a:bodyPr>
            <a:noAutofit/>
          </a:bodyPr>
          <a:lstStyle/>
          <a:p>
            <a:pPr>
              <a:buFont typeface="Arial" panose="020B0604020202020204" pitchFamily="34" charset="0"/>
              <a:buChar char="•"/>
            </a:pPr>
            <a:r>
              <a:rPr lang="en-US" sz="1600" b="0" i="0" dirty="0">
                <a:solidFill>
                  <a:srgbClr val="4D5156"/>
                </a:solidFill>
                <a:effectLst/>
                <a:latin typeface="Times New Roman" panose="02020603050405020304" pitchFamily="18" charset="0"/>
                <a:cs typeface="Times New Roman" panose="02020603050405020304" pitchFamily="18" charset="0"/>
              </a:rPr>
              <a:t>Convert images to grayscale, resize to a common size (48x48 pixels), and store in </a:t>
            </a:r>
            <a:r>
              <a:rPr lang="en-US" sz="1600" b="0" i="0" dirty="0" err="1">
                <a:solidFill>
                  <a:srgbClr val="4D5156"/>
                </a:solidFill>
                <a:effectLst/>
                <a:latin typeface="Times New Roman" panose="02020603050405020304" pitchFamily="18" charset="0"/>
                <a:cs typeface="Times New Roman" panose="02020603050405020304" pitchFamily="18" charset="0"/>
              </a:rPr>
              <a:t>X_train</a:t>
            </a:r>
            <a:r>
              <a:rPr lang="en-US" sz="1600" b="0" i="0" dirty="0">
                <a:solidFill>
                  <a:srgbClr val="4D5156"/>
                </a:solidFill>
                <a:effectLst/>
                <a:latin typeface="Times New Roman" panose="02020603050405020304" pitchFamily="18" charset="0"/>
                <a:cs typeface="Times New Roman" panose="02020603050405020304" pitchFamily="18" charset="0"/>
              </a:rPr>
              <a:t> and </a:t>
            </a:r>
            <a:r>
              <a:rPr lang="en-US" sz="1600" b="0" i="0" dirty="0" err="1">
                <a:solidFill>
                  <a:srgbClr val="4D5156"/>
                </a:solidFill>
                <a:effectLst/>
                <a:latin typeface="Times New Roman" panose="02020603050405020304" pitchFamily="18" charset="0"/>
                <a:cs typeface="Times New Roman" panose="02020603050405020304" pitchFamily="18" charset="0"/>
              </a:rPr>
              <a:t>X_test</a:t>
            </a:r>
            <a:r>
              <a:rPr lang="en-US" sz="1600" b="0" i="0" dirty="0">
                <a:solidFill>
                  <a:srgbClr val="4D5156"/>
                </a:solidFill>
                <a:effectLst/>
                <a:latin typeface="Times New Roman" panose="02020603050405020304" pitchFamily="18" charset="0"/>
                <a:cs typeface="Times New Roman" panose="02020603050405020304" pitchFamily="18" charset="0"/>
              </a:rPr>
              <a:t>.</a:t>
            </a:r>
          </a:p>
          <a:p>
            <a:pPr>
              <a:buFont typeface="Arial" panose="020B0604020202020204" pitchFamily="34" charset="0"/>
              <a:buChar char="•"/>
            </a:pPr>
            <a:endParaRPr lang="en-US" sz="1600" b="0" i="0" dirty="0">
              <a:solidFill>
                <a:srgbClr val="4D5156"/>
              </a:solidFill>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b="0" i="0" dirty="0">
                <a:solidFill>
                  <a:srgbClr val="4D5156"/>
                </a:solidFill>
                <a:effectLst/>
                <a:latin typeface="Times New Roman" panose="02020603050405020304" pitchFamily="18" charset="0"/>
                <a:cs typeface="Times New Roman" panose="02020603050405020304" pitchFamily="18" charset="0"/>
              </a:rPr>
              <a:t>It utilizes 16 layers with weights(13 CNN &amp; 3 Fully Connected).</a:t>
            </a:r>
          </a:p>
          <a:p>
            <a:pPr>
              <a:buFont typeface="Arial" panose="020B0604020202020204" pitchFamily="34" charset="0"/>
              <a:buChar char="•"/>
            </a:pPr>
            <a:endParaRPr lang="en-US" sz="1600" dirty="0">
              <a:solidFill>
                <a:srgbClr val="4D5156"/>
              </a:solidFill>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600" b="0" i="0" dirty="0">
                <a:solidFill>
                  <a:srgbClr val="0F0F0F"/>
                </a:solidFill>
                <a:effectLst/>
                <a:latin typeface="Times New Roman" panose="02020603050405020304" pitchFamily="18" charset="0"/>
                <a:cs typeface="Times New Roman" panose="02020603050405020304" pitchFamily="18" charset="0"/>
              </a:rPr>
              <a:t>The convolutional layers are followed by three fully connected layers.</a:t>
            </a:r>
          </a:p>
          <a:p>
            <a:pPr algn="l">
              <a:buFont typeface="Arial" panose="020B0604020202020204" pitchFamily="34" charset="0"/>
              <a:buChar char="•"/>
            </a:pPr>
            <a:endParaRPr lang="en-US" sz="1600" b="0" i="0" dirty="0">
              <a:solidFill>
                <a:srgbClr val="0F0F0F"/>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600" b="0" i="0" dirty="0">
                <a:solidFill>
                  <a:srgbClr val="0F0F0F"/>
                </a:solidFill>
                <a:effectLst/>
                <a:latin typeface="Times New Roman" panose="02020603050405020304" pitchFamily="18" charset="0"/>
                <a:cs typeface="Times New Roman" panose="02020603050405020304" pitchFamily="18" charset="0"/>
              </a:rPr>
              <a:t>The fully connected layers serve as the classifier, ultimately producing the output probabilities for different classes.</a:t>
            </a:r>
          </a:p>
          <a:p>
            <a:pPr>
              <a:buFont typeface="Arial" panose="020B0604020202020204" pitchFamily="34" charset="0"/>
              <a:buChar char="•"/>
            </a:pPr>
            <a:endParaRPr lang="en-US" sz="1600" dirty="0">
              <a:solidFill>
                <a:srgbClr val="4D5156"/>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b="0" i="0" dirty="0">
                <a:solidFill>
                  <a:srgbClr val="0F0F0F"/>
                </a:solidFill>
                <a:effectLst/>
                <a:latin typeface="Times New Roman" panose="02020603050405020304" pitchFamily="18" charset="0"/>
                <a:cs typeface="Times New Roman" panose="02020603050405020304" pitchFamily="18" charset="0"/>
              </a:rPr>
              <a:t>The convolutional layers use small 3x3 filters with a stride of 1, and max-pooling layers are used to reduce spatial dimensions.</a:t>
            </a:r>
          </a:p>
          <a:p>
            <a:pPr>
              <a:buFont typeface="Arial" panose="020B0604020202020204" pitchFamily="34" charset="0"/>
              <a:buChar char="•"/>
            </a:pPr>
            <a:endParaRPr lang="en-US" sz="1600" b="0" i="0" dirty="0">
              <a:solidFill>
                <a:srgbClr val="0F0F0F"/>
              </a:solidFill>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b="0" i="0" dirty="0">
                <a:solidFill>
                  <a:srgbClr val="0F0F0F"/>
                </a:solidFill>
                <a:effectLst/>
                <a:latin typeface="Times New Roman" panose="02020603050405020304" pitchFamily="18" charset="0"/>
                <a:cs typeface="Times New Roman" panose="02020603050405020304" pitchFamily="18" charset="0"/>
              </a:rPr>
              <a:t>Dropout is applied to the fully connected layers for regularization, helping prevent overfitting and we have used adam optimizer.</a:t>
            </a:r>
          </a:p>
          <a:p>
            <a:pPr>
              <a:buFont typeface="Arial" panose="020B0604020202020204" pitchFamily="34" charset="0"/>
              <a:buChar char="•"/>
            </a:pPr>
            <a:endParaRPr lang="en-US" sz="1600" b="0" i="0" dirty="0">
              <a:solidFill>
                <a:srgbClr val="0F0F0F"/>
              </a:solidFill>
              <a:effectLst/>
              <a:latin typeface="Times New Roman" panose="02020603050405020304" pitchFamily="18" charset="0"/>
              <a:cs typeface="Times New Roman" panose="02020603050405020304" pitchFamily="18" charset="0"/>
            </a:endParaRPr>
          </a:p>
          <a:p>
            <a:pPr marL="114300" indent="0">
              <a:buNone/>
            </a:pPr>
            <a:endParaRPr lang="en-US" sz="1600" dirty="0">
              <a:solidFill>
                <a:srgbClr val="0F0F0F"/>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1600" dirty="0">
              <a:solidFill>
                <a:srgbClr val="4D5156"/>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F0AAC75-CE1F-F321-7397-86FA3D628B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sp>
        <p:nvSpPr>
          <p:cNvPr id="6" name="TextBox 5">
            <a:extLst>
              <a:ext uri="{FF2B5EF4-FFF2-40B4-BE49-F238E27FC236}">
                <a16:creationId xmlns:a16="http://schemas.microsoft.com/office/drawing/2014/main" id="{D3370B07-CBE1-BEF6-6C0A-E09CB9AADE81}"/>
              </a:ext>
            </a:extLst>
          </p:cNvPr>
          <p:cNvSpPr txBox="1"/>
          <p:nvPr/>
        </p:nvSpPr>
        <p:spPr>
          <a:xfrm>
            <a:off x="2286000" y="377436"/>
            <a:ext cx="4572000" cy="584775"/>
          </a:xfrm>
          <a:prstGeom prst="rect">
            <a:avLst/>
          </a:prstGeom>
          <a:noFill/>
        </p:spPr>
        <p:txBody>
          <a:bodyPr wrap="square">
            <a:spAutoFit/>
          </a:bodyPr>
          <a:lstStyle/>
          <a:p>
            <a:pPr algn="ctr"/>
            <a:r>
              <a:rPr lang="en-US" sz="3200" dirty="0">
                <a:latin typeface="Times New Roman" panose="02020603050405020304" pitchFamily="18" charset="0"/>
                <a:cs typeface="Times New Roman" panose="02020603050405020304" pitchFamily="18" charset="0"/>
              </a:rPr>
              <a:t>VGG16</a:t>
            </a:r>
            <a:endParaRPr lang="en-IN" sz="3200" dirty="0"/>
          </a:p>
        </p:txBody>
      </p:sp>
    </p:spTree>
    <p:extLst>
      <p:ext uri="{BB962C8B-B14F-4D97-AF65-F5344CB8AC3E}">
        <p14:creationId xmlns:p14="http://schemas.microsoft.com/office/powerpoint/2010/main" val="3095739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A8212-7B50-2BE8-3B14-497141106AAB}"/>
              </a:ext>
            </a:extLst>
          </p:cNvPr>
          <p:cNvSpPr>
            <a:spLocks noGrp="1"/>
          </p:cNvSpPr>
          <p:nvPr>
            <p:ph type="title"/>
          </p:nvPr>
        </p:nvSpPr>
        <p:spPr>
          <a:xfrm>
            <a:off x="1191768" y="270954"/>
            <a:ext cx="7513320" cy="808038"/>
          </a:xfrm>
        </p:spPr>
        <p:txBody>
          <a:bodyPr/>
          <a:lstStyle/>
          <a:p>
            <a:r>
              <a:rPr lang="en-IN" dirty="0">
                <a:latin typeface="Times New Roman" panose="02020603050405020304" pitchFamily="18" charset="0"/>
                <a:cs typeface="Times New Roman" panose="02020603050405020304" pitchFamily="18" charset="0"/>
              </a:rPr>
              <a:t>Problem Definition</a:t>
            </a:r>
          </a:p>
        </p:txBody>
      </p:sp>
      <p:sp>
        <p:nvSpPr>
          <p:cNvPr id="3" name="Text Placeholder 2">
            <a:extLst>
              <a:ext uri="{FF2B5EF4-FFF2-40B4-BE49-F238E27FC236}">
                <a16:creationId xmlns:a16="http://schemas.microsoft.com/office/drawing/2014/main" id="{36288A42-9F59-1A14-8C19-D5F420F9B138}"/>
              </a:ext>
            </a:extLst>
          </p:cNvPr>
          <p:cNvSpPr>
            <a:spLocks noGrp="1"/>
          </p:cNvSpPr>
          <p:nvPr>
            <p:ph type="body" idx="1"/>
          </p:nvPr>
        </p:nvSpPr>
        <p:spPr>
          <a:xfrm>
            <a:off x="448056" y="1736924"/>
            <a:ext cx="8257032" cy="3718303"/>
          </a:xfrm>
        </p:spPr>
        <p:txBody>
          <a:bodyPr>
            <a:noAutofit/>
          </a:bodyPr>
          <a:lstStyle/>
          <a:p>
            <a:pPr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This project aims to generate sympathetic quotes and recognize emotions in real-time. </a:t>
            </a:r>
          </a:p>
          <a:p>
            <a:pPr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Understanding and responding to human emotions are essential in today's world for human-computer connection, mental health, and education. </a:t>
            </a:r>
          </a:p>
          <a:p>
            <a:pPr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main goals of the project are to create a system that can precisely identify emotions through facial expressions, analyze these expressions in detail, and provide quotations that are both contextually relevant and emotionally impactful. </a:t>
            </a:r>
          </a:p>
          <a:p>
            <a:pPr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system intends to improve mental health care through emotion analysis, improve education by reacting to students' emotions, and foster more sympathetic connections with technology. </a:t>
            </a:r>
          </a:p>
          <a:p>
            <a:pPr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To revolutionize how technology interacts with emotions, this project blends computer vision, natural language processing, and human emotion recognition.</a:t>
            </a:r>
            <a:endParaRPr lang="en-IN" sz="1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AC2BFDD-09A7-157B-0C20-C757776C07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Tree>
    <p:extLst>
      <p:ext uri="{BB962C8B-B14F-4D97-AF65-F5344CB8AC3E}">
        <p14:creationId xmlns:p14="http://schemas.microsoft.com/office/powerpoint/2010/main" val="231037395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01B15C-9763-C18C-E94A-B7D67B9AF842}"/>
              </a:ext>
            </a:extLst>
          </p:cNvPr>
          <p:cNvSpPr>
            <a:spLocks noGrp="1"/>
          </p:cNvSpPr>
          <p:nvPr>
            <p:ph type="body" idx="1"/>
          </p:nvPr>
        </p:nvSpPr>
        <p:spPr>
          <a:xfrm>
            <a:off x="914400" y="1547018"/>
            <a:ext cx="7315200" cy="3763963"/>
          </a:xfrm>
        </p:spPr>
        <p:txBody>
          <a:bodyPr>
            <a:normAutofit/>
          </a:bodyPr>
          <a:lstStyle/>
          <a:p>
            <a:pPr>
              <a:buFont typeface="Arial" panose="020B0604020202020204" pitchFamily="34" charset="0"/>
              <a:buChar char="•"/>
            </a:pPr>
            <a:r>
              <a:rPr lang="en-US" sz="1600" b="0" i="0" dirty="0">
                <a:solidFill>
                  <a:srgbClr val="242424"/>
                </a:solidFill>
                <a:effectLst/>
                <a:latin typeface="Times New Roman" panose="02020603050405020304" pitchFamily="18" charset="0"/>
                <a:cs typeface="Times New Roman" panose="02020603050405020304" pitchFamily="18" charset="0"/>
              </a:rPr>
              <a:t>In VGG16 there are </a:t>
            </a:r>
            <a:r>
              <a:rPr lang="en-US" sz="1600" dirty="0">
                <a:latin typeface="Times New Roman" panose="02020603050405020304" pitchFamily="18" charset="0"/>
                <a:cs typeface="Times New Roman" panose="02020603050405020304" pitchFamily="18" charset="0"/>
              </a:rPr>
              <a:t>thirteen convolutional layers</a:t>
            </a:r>
            <a:r>
              <a:rPr lang="en-US" sz="1600" b="0" i="0" dirty="0">
                <a:solidFill>
                  <a:srgbClr val="242424"/>
                </a:solidFill>
                <a:effectLst/>
                <a:latin typeface="Times New Roman" panose="02020603050405020304" pitchFamily="18" charset="0"/>
                <a:cs typeface="Times New Roman" panose="02020603050405020304" pitchFamily="18" charset="0"/>
              </a:rPr>
              <a:t>, five Max Pooling layers, and three Dense layers which sum up to 21 layers</a:t>
            </a:r>
            <a:endParaRPr lang="en-US" sz="1600" b="0" i="0" dirty="0">
              <a:solidFill>
                <a:srgbClr val="0F0F0F"/>
              </a:solidFill>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1600" b="0" i="0" dirty="0">
              <a:solidFill>
                <a:srgbClr val="242424"/>
              </a:solidFill>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b="0" i="0" dirty="0">
                <a:solidFill>
                  <a:srgbClr val="242424"/>
                </a:solidFill>
                <a:effectLst/>
                <a:latin typeface="Times New Roman" panose="02020603050405020304" pitchFamily="18" charset="0"/>
                <a:cs typeface="Times New Roman" panose="02020603050405020304" pitchFamily="18" charset="0"/>
              </a:rPr>
              <a:t>Conv-1 Layer has 64 number of filters, Conv-2 has 128 filters, Conv-3 has 256 filters, Conv 4 and Conv 5 has 512 filters.</a:t>
            </a:r>
          </a:p>
          <a:p>
            <a:pPr>
              <a:buFont typeface="Arial" panose="020B0604020202020204" pitchFamily="34" charset="0"/>
              <a:buChar char="•"/>
            </a:pPr>
            <a:endParaRPr lang="en-US" sz="1600" dirty="0">
              <a:solidFill>
                <a:srgbClr val="242424"/>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b="0" i="0" dirty="0">
                <a:solidFill>
                  <a:srgbClr val="242424"/>
                </a:solidFill>
                <a:effectLst/>
                <a:latin typeface="Times New Roman" panose="02020603050405020304" pitchFamily="18" charset="0"/>
                <a:cs typeface="Times New Roman" panose="02020603050405020304" pitchFamily="18" charset="0"/>
              </a:rPr>
              <a:t>After the training we </a:t>
            </a:r>
            <a:r>
              <a:rPr lang="en-US" sz="1600" b="0" i="0" dirty="0">
                <a:solidFill>
                  <a:srgbClr val="0F0F0F"/>
                </a:solidFill>
                <a:effectLst/>
                <a:latin typeface="Times New Roman" panose="02020603050405020304" pitchFamily="18" charset="0"/>
                <a:cs typeface="Times New Roman" panose="02020603050405020304" pitchFamily="18" charset="0"/>
              </a:rPr>
              <a:t>Plotted the training and validation accuracy over epochs(10).</a:t>
            </a:r>
            <a:endParaRPr lang="en-US" sz="1600" b="0" i="0" dirty="0">
              <a:solidFill>
                <a:srgbClr val="242424"/>
              </a:solidFill>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1600" b="0" i="0" dirty="0">
              <a:solidFill>
                <a:srgbClr val="4D5156"/>
              </a:solidFill>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1600" dirty="0">
              <a:solidFill>
                <a:srgbClr val="4D5156"/>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1600" dirty="0">
              <a:solidFill>
                <a:srgbClr val="4D5156"/>
              </a:solidFill>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C5176AD-4B6D-085E-834E-8D5B29AED9B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Tree>
    <p:extLst>
      <p:ext uri="{BB962C8B-B14F-4D97-AF65-F5344CB8AC3E}">
        <p14:creationId xmlns:p14="http://schemas.microsoft.com/office/powerpoint/2010/main" val="2326242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7D48434-1C23-A5E2-DF1E-3EA7824D5E5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pic>
        <p:nvPicPr>
          <p:cNvPr id="6" name="Picture 5">
            <a:extLst>
              <a:ext uri="{FF2B5EF4-FFF2-40B4-BE49-F238E27FC236}">
                <a16:creationId xmlns:a16="http://schemas.microsoft.com/office/drawing/2014/main" id="{83372440-012C-52BC-9502-98220BFAE7C4}"/>
              </a:ext>
            </a:extLst>
          </p:cNvPr>
          <p:cNvPicPr>
            <a:picLocks noChangeAspect="1"/>
          </p:cNvPicPr>
          <p:nvPr/>
        </p:nvPicPr>
        <p:blipFill>
          <a:blip r:embed="rId2"/>
          <a:stretch>
            <a:fillRect/>
          </a:stretch>
        </p:blipFill>
        <p:spPr>
          <a:xfrm>
            <a:off x="1669231" y="1408190"/>
            <a:ext cx="5524979" cy="4221846"/>
          </a:xfrm>
          <a:prstGeom prst="rect">
            <a:avLst/>
          </a:prstGeom>
        </p:spPr>
      </p:pic>
      <p:sp>
        <p:nvSpPr>
          <p:cNvPr id="8" name="TextBox 7">
            <a:extLst>
              <a:ext uri="{FF2B5EF4-FFF2-40B4-BE49-F238E27FC236}">
                <a16:creationId xmlns:a16="http://schemas.microsoft.com/office/drawing/2014/main" id="{B8320D4D-528E-AC9B-58D0-02AB1D658A36}"/>
              </a:ext>
            </a:extLst>
          </p:cNvPr>
          <p:cNvSpPr txBox="1"/>
          <p:nvPr/>
        </p:nvSpPr>
        <p:spPr>
          <a:xfrm>
            <a:off x="1257297" y="5713163"/>
            <a:ext cx="6348845" cy="338554"/>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test accuracy we got for the pre-trained model is 26.825%.</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2070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04B8DED-FDDE-8118-FE2C-74CD5485C892}"/>
              </a:ext>
            </a:extLst>
          </p:cNvPr>
          <p:cNvSpPr>
            <a:spLocks noGrp="1"/>
          </p:cNvSpPr>
          <p:nvPr>
            <p:ph type="body" idx="1"/>
          </p:nvPr>
        </p:nvSpPr>
        <p:spPr>
          <a:xfrm>
            <a:off x="914400" y="1380765"/>
            <a:ext cx="7315200" cy="4739480"/>
          </a:xfrm>
        </p:spPr>
        <p:txBody>
          <a:bodyPr>
            <a:noAutofit/>
          </a:bodyPr>
          <a:lstStyle/>
          <a:p>
            <a:pPr marL="114300" indent="0">
              <a:buNone/>
            </a:pPr>
            <a:endParaRPr lang="en-US" sz="16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Shallow Convolutional Neural Network (CNN) architecture comprises a Convolutional Layer with 32 filters, a 3x3 window, and </a:t>
            </a:r>
            <a:r>
              <a:rPr lang="en-US" sz="1600" dirty="0" err="1">
                <a:latin typeface="Times New Roman" panose="02020603050405020304" pitchFamily="18" charset="0"/>
                <a:cs typeface="Times New Roman" panose="02020603050405020304" pitchFamily="18" charset="0"/>
              </a:rPr>
              <a:t>ReLU</a:t>
            </a:r>
            <a:r>
              <a:rPr lang="en-US" sz="1600" dirty="0">
                <a:latin typeface="Times New Roman" panose="02020603050405020304" pitchFamily="18" charset="0"/>
                <a:cs typeface="Times New Roman" panose="02020603050405020304" pitchFamily="18" charset="0"/>
              </a:rPr>
              <a:t> activation, followed by a Max-Pooling Layer with a 2x2 pool size for down sampling. </a:t>
            </a:r>
          </a:p>
          <a:p>
            <a:pPr>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Flattening Layer converts the output to a one-dimensional vector. </a:t>
            </a:r>
          </a:p>
          <a:p>
            <a:pPr>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 Dense Layer with 128 units and </a:t>
            </a:r>
            <a:r>
              <a:rPr lang="en-US" sz="1600" dirty="0" err="1">
                <a:latin typeface="Times New Roman" panose="02020603050405020304" pitchFamily="18" charset="0"/>
                <a:cs typeface="Times New Roman" panose="02020603050405020304" pitchFamily="18" charset="0"/>
              </a:rPr>
              <a:t>ReLU</a:t>
            </a:r>
            <a:r>
              <a:rPr lang="en-US" sz="1600" dirty="0">
                <a:latin typeface="Times New Roman" panose="02020603050405020304" pitchFamily="18" charset="0"/>
                <a:cs typeface="Times New Roman" panose="02020603050405020304" pitchFamily="18" charset="0"/>
              </a:rPr>
              <a:t> activation is employed to learn high-level features.</a:t>
            </a:r>
          </a:p>
          <a:p>
            <a:pPr>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 To prevent overfitting, a Dropout layer with a dropout rate of 0.5 is incorporated after the dense layer. </a:t>
            </a:r>
          </a:p>
          <a:p>
            <a:pPr>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 These layers collectively enable the network to capture hierarchical features from the input images.</a:t>
            </a:r>
            <a:endParaRPr lang="en-IN" sz="16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8BA54E9-4D9D-C8D9-EBB2-1426C036A3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sp>
        <p:nvSpPr>
          <p:cNvPr id="6" name="TextBox 5">
            <a:extLst>
              <a:ext uri="{FF2B5EF4-FFF2-40B4-BE49-F238E27FC236}">
                <a16:creationId xmlns:a16="http://schemas.microsoft.com/office/drawing/2014/main" id="{89068CCA-0ED5-7330-C6B9-5FAE8B4AB0D0}"/>
              </a:ext>
            </a:extLst>
          </p:cNvPr>
          <p:cNvSpPr txBox="1"/>
          <p:nvPr/>
        </p:nvSpPr>
        <p:spPr>
          <a:xfrm>
            <a:off x="2133600" y="408277"/>
            <a:ext cx="4572000" cy="584775"/>
          </a:xfrm>
          <a:prstGeom prst="rect">
            <a:avLst/>
          </a:prstGeom>
          <a:noFill/>
        </p:spPr>
        <p:txBody>
          <a:bodyPr wrap="square">
            <a:spAutoFit/>
          </a:bodyPr>
          <a:lstStyle/>
          <a:p>
            <a:pPr algn="ctr"/>
            <a:r>
              <a:rPr lang="en-US" sz="3200" dirty="0">
                <a:latin typeface="Times New Roman" panose="02020603050405020304" pitchFamily="18" charset="0"/>
                <a:cs typeface="Times New Roman" panose="02020603050405020304" pitchFamily="18" charset="0"/>
              </a:rPr>
              <a:t>Shallow CNN</a:t>
            </a:r>
            <a:endParaRPr lang="en-IN" sz="3200" dirty="0"/>
          </a:p>
        </p:txBody>
      </p:sp>
    </p:spTree>
    <p:extLst>
      <p:ext uri="{BB962C8B-B14F-4D97-AF65-F5344CB8AC3E}">
        <p14:creationId xmlns:p14="http://schemas.microsoft.com/office/powerpoint/2010/main" val="9201915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1B103B2-267C-4E06-08D9-B3384B2F52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pic>
        <p:nvPicPr>
          <p:cNvPr id="6" name="Picture 5">
            <a:extLst>
              <a:ext uri="{FF2B5EF4-FFF2-40B4-BE49-F238E27FC236}">
                <a16:creationId xmlns:a16="http://schemas.microsoft.com/office/drawing/2014/main" id="{3165570B-9E88-8A47-1AB1-DB2B084B410C}"/>
              </a:ext>
            </a:extLst>
          </p:cNvPr>
          <p:cNvPicPr>
            <a:picLocks noChangeAspect="1"/>
          </p:cNvPicPr>
          <p:nvPr/>
        </p:nvPicPr>
        <p:blipFill>
          <a:blip r:embed="rId2"/>
          <a:stretch>
            <a:fillRect/>
          </a:stretch>
        </p:blipFill>
        <p:spPr>
          <a:xfrm>
            <a:off x="1923820" y="1337128"/>
            <a:ext cx="5296359" cy="4183743"/>
          </a:xfrm>
          <a:prstGeom prst="rect">
            <a:avLst/>
          </a:prstGeom>
        </p:spPr>
      </p:pic>
      <p:sp>
        <p:nvSpPr>
          <p:cNvPr id="8" name="TextBox 7">
            <a:extLst>
              <a:ext uri="{FF2B5EF4-FFF2-40B4-BE49-F238E27FC236}">
                <a16:creationId xmlns:a16="http://schemas.microsoft.com/office/drawing/2014/main" id="{DFC2CBAB-F5D9-84B3-DE84-5E7162D36F5B}"/>
              </a:ext>
            </a:extLst>
          </p:cNvPr>
          <p:cNvSpPr txBox="1"/>
          <p:nvPr/>
        </p:nvSpPr>
        <p:spPr>
          <a:xfrm>
            <a:off x="1454727" y="5598862"/>
            <a:ext cx="6307282" cy="338554"/>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test accuracy we got for the pre-trained model is 49.054%.</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42816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62B8232-FE2D-D82B-7F97-8DFDFB88D2F6}"/>
              </a:ext>
            </a:extLst>
          </p:cNvPr>
          <p:cNvSpPr>
            <a:spLocks noGrp="1"/>
          </p:cNvSpPr>
          <p:nvPr>
            <p:ph type="body" idx="1"/>
          </p:nvPr>
        </p:nvSpPr>
        <p:spPr>
          <a:xfrm>
            <a:off x="993492" y="1308027"/>
            <a:ext cx="7315200" cy="3763963"/>
          </a:xfrm>
        </p:spPr>
        <p:txBody>
          <a:bodyPr>
            <a:noAutofit/>
          </a:bodyPr>
          <a:lstStyle/>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Data Processing  - Grayscale conversion, resizing, and splitting into training and testing sets.</a:t>
            </a:r>
          </a:p>
          <a:p>
            <a:pPr>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Normalization and Encoding - Pixel normalization and one-hot encoding of labels.</a:t>
            </a:r>
          </a:p>
          <a:p>
            <a:pPr>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Model Architecture   - MobileNetV2 base with added layers for grayscale adaptation.</a:t>
            </a:r>
          </a:p>
          <a:p>
            <a:pPr>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Training and Validation   - Model training for 15 epochs with validation set monitoring.</a:t>
            </a:r>
          </a:p>
          <a:p>
            <a:pPr>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Evaluation   - Model evaluation on the test set, displaying test accuracy</a:t>
            </a:r>
          </a:p>
          <a:p>
            <a:pPr>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Visualization - Plotting training and validation accuracy over epochs.</a:t>
            </a:r>
          </a:p>
          <a:p>
            <a:pPr>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Transfer Learning   - Leveraging MobileNetV2 pre-trained on ImageNet for feature extraction.</a:t>
            </a:r>
          </a:p>
          <a:p>
            <a:pPr marL="114300" inden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4A319E1-03B1-E57C-AD40-78156D480C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sp>
        <p:nvSpPr>
          <p:cNvPr id="6" name="TextBox 5">
            <a:extLst>
              <a:ext uri="{FF2B5EF4-FFF2-40B4-BE49-F238E27FC236}">
                <a16:creationId xmlns:a16="http://schemas.microsoft.com/office/drawing/2014/main" id="{CC556ADD-DC52-1480-A363-819F182755BE}"/>
              </a:ext>
            </a:extLst>
          </p:cNvPr>
          <p:cNvSpPr txBox="1"/>
          <p:nvPr/>
        </p:nvSpPr>
        <p:spPr>
          <a:xfrm>
            <a:off x="2286000" y="376476"/>
            <a:ext cx="4572000" cy="584775"/>
          </a:xfrm>
          <a:prstGeom prst="rect">
            <a:avLst/>
          </a:prstGeom>
          <a:noFill/>
        </p:spPr>
        <p:txBody>
          <a:bodyPr wrap="square">
            <a:spAutoFit/>
          </a:bodyPr>
          <a:lstStyle/>
          <a:p>
            <a:pPr algn="ctr"/>
            <a:r>
              <a:rPr lang="en-US" sz="3200" dirty="0">
                <a:latin typeface="Times New Roman" panose="02020603050405020304" pitchFamily="18" charset="0"/>
                <a:cs typeface="Times New Roman" panose="02020603050405020304" pitchFamily="18" charset="0"/>
              </a:rPr>
              <a:t>MobileNetV2</a:t>
            </a:r>
            <a:endParaRPr lang="en-IN" sz="3200" dirty="0"/>
          </a:p>
        </p:txBody>
      </p:sp>
    </p:spTree>
    <p:extLst>
      <p:ext uri="{BB962C8B-B14F-4D97-AF65-F5344CB8AC3E}">
        <p14:creationId xmlns:p14="http://schemas.microsoft.com/office/powerpoint/2010/main" val="28610214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ADA77DB-51AC-7EAB-3332-E71B8A124FC0}"/>
              </a:ext>
            </a:extLst>
          </p:cNvPr>
          <p:cNvSpPr>
            <a:spLocks noGrp="1"/>
          </p:cNvSpPr>
          <p:nvPr>
            <p:ph type="body" idx="1"/>
          </p:nvPr>
        </p:nvSpPr>
        <p:spPr>
          <a:xfrm>
            <a:off x="914400" y="1547018"/>
            <a:ext cx="7315200" cy="3763963"/>
          </a:xfrm>
        </p:spPr>
        <p:txBody>
          <a:bodyPr>
            <a:normAutofit/>
          </a:bodyPr>
          <a:lstStyle/>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Dropout for Regularization  - Applying dropout (0.5) to prevent overfitting.</a:t>
            </a:r>
          </a:p>
          <a:p>
            <a:pPr>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Model Complexity   - Architecture includes global average pooling, dense layers, and </a:t>
            </a:r>
            <a:r>
              <a:rPr lang="en-US" sz="1600" dirty="0" err="1">
                <a:latin typeface="Times New Roman" panose="02020603050405020304" pitchFamily="18" charset="0"/>
                <a:cs typeface="Times New Roman" panose="02020603050405020304" pitchFamily="18" charset="0"/>
              </a:rPr>
              <a:t>softmax</a:t>
            </a:r>
            <a:r>
              <a:rPr lang="en-US" sz="1600" dirty="0">
                <a:latin typeface="Times New Roman" panose="02020603050405020304" pitchFamily="18" charset="0"/>
                <a:cs typeface="Times New Roman" panose="02020603050405020304" pitchFamily="18" charset="0"/>
              </a:rPr>
              <a:t> output.</a:t>
            </a:r>
          </a:p>
          <a:p>
            <a:pPr>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Final Outcome   - Succinct summary of the entire process and results.</a:t>
            </a:r>
            <a:endParaRPr lang="en-IN" sz="16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IN" sz="1600" dirty="0"/>
          </a:p>
        </p:txBody>
      </p:sp>
      <p:sp>
        <p:nvSpPr>
          <p:cNvPr id="4" name="Slide Number Placeholder 3">
            <a:extLst>
              <a:ext uri="{FF2B5EF4-FFF2-40B4-BE49-F238E27FC236}">
                <a16:creationId xmlns:a16="http://schemas.microsoft.com/office/drawing/2014/main" id="{6C9AC6CF-82F6-4601-E029-99D1D555FB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spTree>
    <p:extLst>
      <p:ext uri="{BB962C8B-B14F-4D97-AF65-F5344CB8AC3E}">
        <p14:creationId xmlns:p14="http://schemas.microsoft.com/office/powerpoint/2010/main" val="22147040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2FCC7D0-5184-81A3-28F0-5B49D2AC128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pic>
        <p:nvPicPr>
          <p:cNvPr id="6" name="Picture 5">
            <a:extLst>
              <a:ext uri="{FF2B5EF4-FFF2-40B4-BE49-F238E27FC236}">
                <a16:creationId xmlns:a16="http://schemas.microsoft.com/office/drawing/2014/main" id="{75269926-9CD3-9D4F-18EB-E1C12F0D4D3B}"/>
              </a:ext>
            </a:extLst>
          </p:cNvPr>
          <p:cNvPicPr>
            <a:picLocks noChangeAspect="1"/>
          </p:cNvPicPr>
          <p:nvPr/>
        </p:nvPicPr>
        <p:blipFill>
          <a:blip r:embed="rId2"/>
          <a:stretch>
            <a:fillRect/>
          </a:stretch>
        </p:blipFill>
        <p:spPr>
          <a:xfrm>
            <a:off x="1851424" y="1283784"/>
            <a:ext cx="5441152" cy="4290432"/>
          </a:xfrm>
          <a:prstGeom prst="rect">
            <a:avLst/>
          </a:prstGeom>
        </p:spPr>
      </p:pic>
      <p:sp>
        <p:nvSpPr>
          <p:cNvPr id="8" name="TextBox 7">
            <a:extLst>
              <a:ext uri="{FF2B5EF4-FFF2-40B4-BE49-F238E27FC236}">
                <a16:creationId xmlns:a16="http://schemas.microsoft.com/office/drawing/2014/main" id="{EC32B1FF-B101-40B0-0F72-94F31D86ECD7}"/>
              </a:ext>
            </a:extLst>
          </p:cNvPr>
          <p:cNvSpPr txBox="1"/>
          <p:nvPr/>
        </p:nvSpPr>
        <p:spPr>
          <a:xfrm>
            <a:off x="1184564" y="5574216"/>
            <a:ext cx="6837218" cy="338554"/>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test accuracy we got for the pre-trained model is 40.20%.</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97551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776267-1B58-BEA1-5395-DD2B25416D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pic>
        <p:nvPicPr>
          <p:cNvPr id="8" name="Picture 7">
            <a:extLst>
              <a:ext uri="{FF2B5EF4-FFF2-40B4-BE49-F238E27FC236}">
                <a16:creationId xmlns:a16="http://schemas.microsoft.com/office/drawing/2014/main" id="{8DF34055-0A38-95D9-8584-BF51003D5B11}"/>
              </a:ext>
            </a:extLst>
          </p:cNvPr>
          <p:cNvPicPr>
            <a:picLocks noChangeAspect="1"/>
          </p:cNvPicPr>
          <p:nvPr/>
        </p:nvPicPr>
        <p:blipFill>
          <a:blip r:embed="rId2"/>
          <a:stretch>
            <a:fillRect/>
          </a:stretch>
        </p:blipFill>
        <p:spPr>
          <a:xfrm>
            <a:off x="1859045" y="1249151"/>
            <a:ext cx="5425910" cy="4214225"/>
          </a:xfrm>
          <a:prstGeom prst="rect">
            <a:avLst/>
          </a:prstGeom>
        </p:spPr>
      </p:pic>
      <p:sp>
        <p:nvSpPr>
          <p:cNvPr id="10" name="TextBox 9">
            <a:extLst>
              <a:ext uri="{FF2B5EF4-FFF2-40B4-BE49-F238E27FC236}">
                <a16:creationId xmlns:a16="http://schemas.microsoft.com/office/drawing/2014/main" id="{8FBDB0D6-A6BF-00AA-2F06-66C6825BB896}"/>
              </a:ext>
            </a:extLst>
          </p:cNvPr>
          <p:cNvSpPr txBox="1"/>
          <p:nvPr/>
        </p:nvSpPr>
        <p:spPr>
          <a:xfrm>
            <a:off x="1263656" y="5608849"/>
            <a:ext cx="7045036" cy="338554"/>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test accuracy we got for the pre-trained model is 26.84%.</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0593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576FFA-FA9C-9500-FB9D-E7F78F979A7A}"/>
              </a:ext>
            </a:extLst>
          </p:cNvPr>
          <p:cNvSpPr>
            <a:spLocks noGrp="1"/>
          </p:cNvSpPr>
          <p:nvPr>
            <p:ph type="body" idx="1"/>
          </p:nvPr>
        </p:nvSpPr>
        <p:spPr>
          <a:xfrm>
            <a:off x="914400" y="1267692"/>
            <a:ext cx="7315200" cy="4172672"/>
          </a:xfrm>
        </p:spPr>
        <p:txBody>
          <a:bodyPr>
            <a:noAutofit/>
          </a:bodyPr>
          <a:lstStyle/>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Data Processing  - Grayscale conversion and flattening of images for MLP input.</a:t>
            </a:r>
          </a:p>
          <a:p>
            <a:pPr>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Normalization and Encoding   - Pixel normalization and one-hot encoding of labels.</a:t>
            </a:r>
          </a:p>
          <a:p>
            <a:pPr>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MLP Model Definition - Sequential model with dense layers (128, 64), dropout for regularization, and </a:t>
            </a:r>
            <a:r>
              <a:rPr lang="en-US" sz="1600" dirty="0" err="1">
                <a:latin typeface="Times New Roman" panose="02020603050405020304" pitchFamily="18" charset="0"/>
                <a:cs typeface="Times New Roman" panose="02020603050405020304" pitchFamily="18" charset="0"/>
              </a:rPr>
              <a:t>softmax</a:t>
            </a:r>
            <a:r>
              <a:rPr lang="en-US" sz="1600" dirty="0">
                <a:latin typeface="Times New Roman" panose="02020603050405020304" pitchFamily="18" charset="0"/>
                <a:cs typeface="Times New Roman" panose="02020603050405020304" pitchFamily="18" charset="0"/>
              </a:rPr>
              <a:t> output.</a:t>
            </a:r>
          </a:p>
          <a:p>
            <a:pPr>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Training and Validation  - Model training for 30 epochs with a batch size of 32 and 20% validation split.</a:t>
            </a:r>
          </a:p>
          <a:p>
            <a:pPr>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Evaluation - Model evaluation on the test set, displaying test accuracy.</a:t>
            </a:r>
          </a:p>
          <a:p>
            <a:pPr>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Visualization- Plotting training and validation accuracy for the MLP model.</a:t>
            </a:r>
          </a:p>
          <a:p>
            <a:pPr>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Outcome  - Test accuracy for the MLP model is printed and training history is visualized.</a:t>
            </a:r>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62A4257-0363-FF45-A715-29C2810A6C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sp>
        <p:nvSpPr>
          <p:cNvPr id="6" name="TextBox 5">
            <a:extLst>
              <a:ext uri="{FF2B5EF4-FFF2-40B4-BE49-F238E27FC236}">
                <a16:creationId xmlns:a16="http://schemas.microsoft.com/office/drawing/2014/main" id="{CA8FBCE5-4A2D-0AC7-F83E-A174588768A1}"/>
              </a:ext>
            </a:extLst>
          </p:cNvPr>
          <p:cNvSpPr txBox="1"/>
          <p:nvPr/>
        </p:nvSpPr>
        <p:spPr>
          <a:xfrm>
            <a:off x="2286000" y="377436"/>
            <a:ext cx="4572000" cy="584775"/>
          </a:xfrm>
          <a:prstGeom prst="rect">
            <a:avLst/>
          </a:prstGeom>
          <a:noFill/>
        </p:spPr>
        <p:txBody>
          <a:bodyPr wrap="square">
            <a:spAutoFit/>
          </a:bodyPr>
          <a:lstStyle/>
          <a:p>
            <a:pPr algn="ctr"/>
            <a:r>
              <a:rPr lang="en-US" sz="3200" dirty="0">
                <a:latin typeface="Times New Roman" panose="02020603050405020304" pitchFamily="18" charset="0"/>
                <a:cs typeface="Times New Roman" panose="02020603050405020304" pitchFamily="18" charset="0"/>
              </a:rPr>
              <a:t>MLP</a:t>
            </a:r>
            <a:endParaRPr lang="en-IN" sz="3200" dirty="0"/>
          </a:p>
        </p:txBody>
      </p:sp>
    </p:spTree>
    <p:extLst>
      <p:ext uri="{BB962C8B-B14F-4D97-AF65-F5344CB8AC3E}">
        <p14:creationId xmlns:p14="http://schemas.microsoft.com/office/powerpoint/2010/main" val="12735560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7E06484-7109-E00E-DAAD-775CC5386FD7}"/>
              </a:ext>
            </a:extLst>
          </p:cNvPr>
          <p:cNvSpPr>
            <a:spLocks noGrp="1"/>
          </p:cNvSpPr>
          <p:nvPr>
            <p:ph type="body" idx="1"/>
          </p:nvPr>
        </p:nvSpPr>
        <p:spPr>
          <a:xfrm>
            <a:off x="914400" y="1631373"/>
            <a:ext cx="7394292" cy="4494790"/>
          </a:xfrm>
        </p:spPr>
        <p:txBody>
          <a:bodyPr/>
          <a:lstStyle/>
          <a:p>
            <a:pPr>
              <a:buFont typeface="Arial" panose="020B0604020202020204" pitchFamily="34" charset="0"/>
              <a:buChar char="•"/>
            </a:pPr>
            <a:r>
              <a:rPr lang="en-US" dirty="0"/>
              <a:t>Perceptron</a:t>
            </a:r>
          </a:p>
          <a:p>
            <a:endParaRPr lang="en-US" dirty="0"/>
          </a:p>
          <a:p>
            <a:endParaRPr lang="en-IN" dirty="0"/>
          </a:p>
        </p:txBody>
      </p:sp>
      <p:sp>
        <p:nvSpPr>
          <p:cNvPr id="4" name="Slide Number Placeholder 3">
            <a:extLst>
              <a:ext uri="{FF2B5EF4-FFF2-40B4-BE49-F238E27FC236}">
                <a16:creationId xmlns:a16="http://schemas.microsoft.com/office/drawing/2014/main" id="{51007B1F-430F-9E11-D097-041A8D67A7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sp>
        <p:nvSpPr>
          <p:cNvPr id="6" name="TextBox 5">
            <a:extLst>
              <a:ext uri="{FF2B5EF4-FFF2-40B4-BE49-F238E27FC236}">
                <a16:creationId xmlns:a16="http://schemas.microsoft.com/office/drawing/2014/main" id="{E0AC35FA-1768-83BA-7898-34F9AE619046}"/>
              </a:ext>
            </a:extLst>
          </p:cNvPr>
          <p:cNvSpPr txBox="1"/>
          <p:nvPr/>
        </p:nvSpPr>
        <p:spPr>
          <a:xfrm>
            <a:off x="2286000" y="439449"/>
            <a:ext cx="4572000" cy="584775"/>
          </a:xfrm>
          <a:prstGeom prst="rect">
            <a:avLst/>
          </a:prstGeom>
          <a:noFill/>
        </p:spPr>
        <p:txBody>
          <a:bodyPr wrap="square">
            <a:spAutoFit/>
          </a:bodyPr>
          <a:lstStyle/>
          <a:p>
            <a:pPr algn="ctr"/>
            <a:r>
              <a:rPr lang="en-US" sz="3200" dirty="0">
                <a:latin typeface="Times New Roman" panose="02020603050405020304" pitchFamily="18" charset="0"/>
                <a:cs typeface="Times New Roman" panose="02020603050405020304" pitchFamily="18" charset="0"/>
              </a:rPr>
              <a:t>FNN</a:t>
            </a:r>
            <a:endParaRPr lang="en-IN" sz="3200" dirty="0"/>
          </a:p>
        </p:txBody>
      </p:sp>
      <p:pic>
        <p:nvPicPr>
          <p:cNvPr id="2" name="Picture 1" descr="A white board with text and circles&#10;&#10;Description automatically generated">
            <a:extLst>
              <a:ext uri="{FF2B5EF4-FFF2-40B4-BE49-F238E27FC236}">
                <a16:creationId xmlns:a16="http://schemas.microsoft.com/office/drawing/2014/main" id="{A301DDB5-FD1A-317B-75A2-061C08EE7F35}"/>
              </a:ext>
            </a:extLst>
          </p:cNvPr>
          <p:cNvPicPr>
            <a:picLocks noChangeAspect="1"/>
          </p:cNvPicPr>
          <p:nvPr/>
        </p:nvPicPr>
        <p:blipFill rotWithShape="1">
          <a:blip r:embed="rId2"/>
          <a:srcRect l="43896"/>
          <a:stretch/>
        </p:blipFill>
        <p:spPr>
          <a:xfrm rot="16200000">
            <a:off x="3054925" y="224464"/>
            <a:ext cx="3224882" cy="7664116"/>
          </a:xfrm>
          <a:prstGeom prst="rect">
            <a:avLst/>
          </a:prstGeom>
        </p:spPr>
      </p:pic>
    </p:spTree>
    <p:extLst>
      <p:ext uri="{BB962C8B-B14F-4D97-AF65-F5344CB8AC3E}">
        <p14:creationId xmlns:p14="http://schemas.microsoft.com/office/powerpoint/2010/main" val="259836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85-D90C-9575-1A2B-54C32E64F088}"/>
              </a:ext>
            </a:extLst>
          </p:cNvPr>
          <p:cNvSpPr>
            <a:spLocks noGrp="1"/>
          </p:cNvSpPr>
          <p:nvPr>
            <p:ph type="title"/>
          </p:nvPr>
        </p:nvSpPr>
        <p:spPr>
          <a:xfrm>
            <a:off x="1219199" y="339624"/>
            <a:ext cx="6858000" cy="660400"/>
          </a:xfrm>
        </p:spPr>
        <p:txBody>
          <a:bodyPr>
            <a:normAutofit/>
          </a:bodyPr>
          <a:lstStyle/>
          <a:p>
            <a:r>
              <a:rPr lang="en-US" dirty="0">
                <a:latin typeface="Times New Roman" panose="02020603050405020304" pitchFamily="18" charset="0"/>
                <a:cs typeface="Times New Roman" panose="02020603050405020304" pitchFamily="18" charset="0"/>
              </a:rPr>
              <a:t>Background and Motivation</a:t>
            </a:r>
          </a:p>
        </p:txBody>
      </p:sp>
      <p:sp>
        <p:nvSpPr>
          <p:cNvPr id="3" name="Text Placeholder 2">
            <a:extLst>
              <a:ext uri="{FF2B5EF4-FFF2-40B4-BE49-F238E27FC236}">
                <a16:creationId xmlns:a16="http://schemas.microsoft.com/office/drawing/2014/main" id="{D9D0048B-3EDA-DA62-D5E0-8B0B8D9D7189}"/>
              </a:ext>
            </a:extLst>
          </p:cNvPr>
          <p:cNvSpPr>
            <a:spLocks noGrp="1"/>
          </p:cNvSpPr>
          <p:nvPr>
            <p:ph type="body" idx="1"/>
          </p:nvPr>
        </p:nvSpPr>
        <p:spPr>
          <a:xfrm>
            <a:off x="609599" y="1468044"/>
            <a:ext cx="7924801" cy="4123651"/>
          </a:xfrm>
        </p:spPr>
        <p:txBody>
          <a:bodyPr>
            <a:noAutofit/>
          </a:bodyPr>
          <a:lstStyle/>
          <a:p>
            <a:pPr algn="just">
              <a:buFont typeface="Arial" panose="020B0604020202020204" pitchFamily="34" charset="0"/>
              <a:buChar char="•"/>
            </a:pPr>
            <a:r>
              <a:rPr lang="en-US" sz="1700" b="1" dirty="0">
                <a:latin typeface="Times New Roman" panose="02020603050405020304" pitchFamily="18" charset="0"/>
                <a:cs typeface="Times New Roman" panose="02020603050405020304" pitchFamily="18" charset="0"/>
              </a:rPr>
              <a:t>Technological Developments: </a:t>
            </a:r>
            <a:r>
              <a:rPr lang="en-US" sz="1700" dirty="0">
                <a:latin typeface="Times New Roman" panose="02020603050405020304" pitchFamily="18" charset="0"/>
                <a:cs typeface="Times New Roman" panose="02020603050405020304" pitchFamily="18" charset="0"/>
              </a:rPr>
              <a:t>The creation of real-time emotion analysis systems has been made possible by recent advances in machine learning and artificial intelligence. It is now possible to develop empathic responses in digital encounters thanks to the ability of these systems to recognize and comprehend human emotions via text, speech, and facial expressions.</a:t>
            </a:r>
          </a:p>
          <a:p>
            <a:pPr algn="just">
              <a:buFont typeface="Arial" panose="020B0604020202020204" pitchFamily="34" charset="0"/>
              <a:buChar char="•"/>
            </a:pPr>
            <a:endParaRPr lang="en-US" sz="1700" b="1"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700" b="1" dirty="0">
                <a:latin typeface="Times New Roman" panose="02020603050405020304" pitchFamily="18" charset="0"/>
                <a:cs typeface="Times New Roman" panose="02020603050405020304" pitchFamily="18" charset="0"/>
              </a:rPr>
              <a:t>The Growing Importance of Empathy: </a:t>
            </a:r>
            <a:r>
              <a:rPr lang="en-US" sz="1700" dirty="0">
                <a:latin typeface="Times New Roman" panose="02020603050405020304" pitchFamily="18" charset="0"/>
                <a:cs typeface="Times New Roman" panose="02020603050405020304" pitchFamily="18" charset="0"/>
              </a:rPr>
              <a:t>Effective communication and customer service increasingly acknowledge empathy as a crucial component. Real-time emotion analysis integrated into digital platforms enables the delivery of individualized and sympathetic services. </a:t>
            </a:r>
          </a:p>
          <a:p>
            <a:pPr algn="just">
              <a:buFont typeface="Arial" panose="020B0604020202020204" pitchFamily="34" charset="0"/>
              <a:buChar char="•"/>
            </a:pPr>
            <a:endParaRPr lang="en-US" sz="17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700" b="1" dirty="0">
                <a:latin typeface="Times New Roman" panose="02020603050405020304" pitchFamily="18" charset="0"/>
                <a:cs typeface="Times New Roman" panose="02020603050405020304" pitchFamily="18" charset="0"/>
              </a:rPr>
              <a:t>Applications in Education and treatment:</a:t>
            </a:r>
            <a:r>
              <a:rPr lang="en-US" sz="1700" dirty="0">
                <a:latin typeface="Times New Roman" panose="02020603050405020304" pitchFamily="18" charset="0"/>
                <a:cs typeface="Times New Roman" panose="02020603050405020304" pitchFamily="18" charset="0"/>
              </a:rPr>
              <a:t> Real-time emotion analysis has enormous promise in education and treatment. Enhancing learning results and therapeutic effectiveness, it provides individualized feedback and insights based on emotional states. It presents novel approaches to support emotional health and academic advancement by bridging the technological and emotional divide.</a:t>
            </a:r>
            <a:endParaRPr lang="en-US" sz="1700" dirty="0"/>
          </a:p>
        </p:txBody>
      </p:sp>
      <p:sp>
        <p:nvSpPr>
          <p:cNvPr id="4" name="Slide Number Placeholder 3">
            <a:extLst>
              <a:ext uri="{FF2B5EF4-FFF2-40B4-BE49-F238E27FC236}">
                <a16:creationId xmlns:a16="http://schemas.microsoft.com/office/drawing/2014/main" id="{B1708530-D67D-E87B-DBE4-B083A1C4B1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Tree>
    <p:extLst>
      <p:ext uri="{BB962C8B-B14F-4D97-AF65-F5344CB8AC3E}">
        <p14:creationId xmlns:p14="http://schemas.microsoft.com/office/powerpoint/2010/main" val="1182750056"/>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93844A8-E3C9-10DE-D8CC-6165E90EFF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pic>
        <p:nvPicPr>
          <p:cNvPr id="5" name="Picture 4" descr="A diagram of a diagram&#10;&#10;Description automatically generated with medium confidence">
            <a:extLst>
              <a:ext uri="{FF2B5EF4-FFF2-40B4-BE49-F238E27FC236}">
                <a16:creationId xmlns:a16="http://schemas.microsoft.com/office/drawing/2014/main" id="{7BFECE0A-F9DD-8BA1-4A68-FB944D66CDF9}"/>
              </a:ext>
            </a:extLst>
          </p:cNvPr>
          <p:cNvPicPr>
            <a:picLocks noChangeAspect="1"/>
          </p:cNvPicPr>
          <p:nvPr/>
        </p:nvPicPr>
        <p:blipFill>
          <a:blip r:embed="rId2"/>
          <a:stretch>
            <a:fillRect/>
          </a:stretch>
        </p:blipFill>
        <p:spPr>
          <a:xfrm rot="16200000">
            <a:off x="2268681" y="445941"/>
            <a:ext cx="4946073" cy="6594764"/>
          </a:xfrm>
          <a:prstGeom prst="rect">
            <a:avLst/>
          </a:prstGeom>
        </p:spPr>
      </p:pic>
    </p:spTree>
    <p:extLst>
      <p:ext uri="{BB962C8B-B14F-4D97-AF65-F5344CB8AC3E}">
        <p14:creationId xmlns:p14="http://schemas.microsoft.com/office/powerpoint/2010/main" val="35106422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7EF61CB-8F47-4390-E5A2-AEB34731DE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pic>
        <p:nvPicPr>
          <p:cNvPr id="5" name="Picture 4">
            <a:extLst>
              <a:ext uri="{FF2B5EF4-FFF2-40B4-BE49-F238E27FC236}">
                <a16:creationId xmlns:a16="http://schemas.microsoft.com/office/drawing/2014/main" id="{2F8DBF47-CFF3-E181-BC25-4B14430BF35C}"/>
              </a:ext>
            </a:extLst>
          </p:cNvPr>
          <p:cNvPicPr>
            <a:picLocks noChangeAspect="1"/>
          </p:cNvPicPr>
          <p:nvPr/>
        </p:nvPicPr>
        <p:blipFill>
          <a:blip r:embed="rId2"/>
          <a:stretch>
            <a:fillRect/>
          </a:stretch>
        </p:blipFill>
        <p:spPr>
          <a:xfrm>
            <a:off x="1246910" y="1273128"/>
            <a:ext cx="6459110" cy="4849592"/>
          </a:xfrm>
          <a:prstGeom prst="rect">
            <a:avLst/>
          </a:prstGeom>
        </p:spPr>
      </p:pic>
    </p:spTree>
    <p:extLst>
      <p:ext uri="{BB962C8B-B14F-4D97-AF65-F5344CB8AC3E}">
        <p14:creationId xmlns:p14="http://schemas.microsoft.com/office/powerpoint/2010/main" val="6588067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6BC7EB-D953-98A4-6417-2AB744C512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dirty="0"/>
          </a:p>
        </p:txBody>
      </p:sp>
      <p:sp>
        <p:nvSpPr>
          <p:cNvPr id="6" name="TextBox 5">
            <a:extLst>
              <a:ext uri="{FF2B5EF4-FFF2-40B4-BE49-F238E27FC236}">
                <a16:creationId xmlns:a16="http://schemas.microsoft.com/office/drawing/2014/main" id="{3A5EA174-3268-66CE-723E-2F9983D0B3A7}"/>
              </a:ext>
            </a:extLst>
          </p:cNvPr>
          <p:cNvSpPr txBox="1"/>
          <p:nvPr/>
        </p:nvSpPr>
        <p:spPr>
          <a:xfrm>
            <a:off x="637308" y="1418872"/>
            <a:ext cx="8184574" cy="4770537"/>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Input Layer (Flatten): Flatten(</a:t>
            </a:r>
            <a:r>
              <a:rPr lang="en-US" sz="1600" dirty="0" err="1">
                <a:latin typeface="Times New Roman" panose="02020603050405020304" pitchFamily="18" charset="0"/>
                <a:cs typeface="Times New Roman" panose="02020603050405020304" pitchFamily="18" charset="0"/>
              </a:rPr>
              <a:t>input_shape</a:t>
            </a:r>
            <a:r>
              <a:rPr lang="en-US" sz="1600" dirty="0">
                <a:latin typeface="Times New Roman" panose="02020603050405020304" pitchFamily="18" charset="0"/>
                <a:cs typeface="Times New Roman" panose="02020603050405020304" pitchFamily="18" charset="0"/>
              </a:rPr>
              <a:t>=(48*48,)): This layer flattens the input, which is a 48x48 grayscale image.</a:t>
            </a:r>
          </a:p>
          <a:p>
            <a:pPr marL="114300"/>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Hidden Layers (Dense with </a:t>
            </a:r>
            <a:r>
              <a:rPr lang="en-US" sz="1600" dirty="0" err="1">
                <a:latin typeface="Times New Roman" panose="02020603050405020304" pitchFamily="18" charset="0"/>
                <a:cs typeface="Times New Roman" panose="02020603050405020304" pitchFamily="18" charset="0"/>
              </a:rPr>
              <a:t>ReLU</a:t>
            </a:r>
            <a:r>
              <a:rPr lang="en-US" sz="1600" dirty="0">
                <a:latin typeface="Times New Roman" panose="02020603050405020304" pitchFamily="18" charset="0"/>
                <a:cs typeface="Times New Roman" panose="02020603050405020304" pitchFamily="18" charset="0"/>
              </a:rPr>
              <a:t> activation):Dense(256, activation='</a:t>
            </a:r>
            <a:r>
              <a:rPr lang="en-US" sz="1600" dirty="0" err="1">
                <a:latin typeface="Times New Roman" panose="02020603050405020304" pitchFamily="18" charset="0"/>
                <a:cs typeface="Times New Roman" panose="02020603050405020304" pitchFamily="18" charset="0"/>
              </a:rPr>
              <a:t>relu</a:t>
            </a:r>
            <a:r>
              <a:rPr lang="en-US" sz="1600" dirty="0">
                <a:latin typeface="Times New Roman" panose="02020603050405020304" pitchFamily="18" charset="0"/>
                <a:cs typeface="Times New Roman" panose="02020603050405020304" pitchFamily="18" charset="0"/>
              </a:rPr>
              <a:t>'): The first dense layer consists of 256 neurons (or units) with Rectified Linear Unit (</a:t>
            </a:r>
            <a:r>
              <a:rPr lang="en-US" sz="1600" dirty="0" err="1">
                <a:latin typeface="Times New Roman" panose="02020603050405020304" pitchFamily="18" charset="0"/>
                <a:cs typeface="Times New Roman" panose="02020603050405020304" pitchFamily="18" charset="0"/>
              </a:rPr>
              <a:t>ReLU</a:t>
            </a:r>
            <a:r>
              <a:rPr lang="en-US" sz="1600" dirty="0">
                <a:latin typeface="Times New Roman" panose="02020603050405020304" pitchFamily="18" charset="0"/>
                <a:cs typeface="Times New Roman" panose="02020603050405020304" pitchFamily="18" charset="0"/>
              </a:rPr>
              <a:t>) activation.</a:t>
            </a:r>
          </a:p>
          <a:p>
            <a:pPr marL="4000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This layer is responsible for learning complex patterns in the input data.</a:t>
            </a:r>
          </a:p>
          <a:p>
            <a:pPr marL="114300"/>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It randomly sets a fraction (50%) of input units to zero during training to prevent overfitting.</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Dense(128, activation='</a:t>
            </a:r>
            <a:r>
              <a:rPr lang="en-US" sz="1600" dirty="0" err="1">
                <a:latin typeface="Times New Roman" panose="02020603050405020304" pitchFamily="18" charset="0"/>
                <a:cs typeface="Times New Roman" panose="02020603050405020304" pitchFamily="18" charset="0"/>
              </a:rPr>
              <a:t>relu</a:t>
            </a:r>
            <a:r>
              <a:rPr lang="en-US" sz="1600" dirty="0">
                <a:latin typeface="Times New Roman" panose="02020603050405020304" pitchFamily="18" charset="0"/>
                <a:cs typeface="Times New Roman" panose="02020603050405020304" pitchFamily="18" charset="0"/>
              </a:rPr>
              <a:t>'): The second dense layer consists of 128 neurons with </a:t>
            </a:r>
            <a:r>
              <a:rPr lang="en-US" sz="1600" dirty="0" err="1">
                <a:latin typeface="Times New Roman" panose="02020603050405020304" pitchFamily="18" charset="0"/>
                <a:cs typeface="Times New Roman" panose="02020603050405020304" pitchFamily="18" charset="0"/>
              </a:rPr>
              <a:t>ReLU</a:t>
            </a:r>
            <a:r>
              <a:rPr lang="en-US" sz="1600" dirty="0">
                <a:latin typeface="Times New Roman" panose="02020603050405020304" pitchFamily="18" charset="0"/>
                <a:cs typeface="Times New Roman" panose="02020603050405020304" pitchFamily="18" charset="0"/>
              </a:rPr>
              <a:t> activation.</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Dropout(0.5): dropout layer for </a:t>
            </a:r>
            <a:r>
              <a:rPr lang="en-US" sz="1600" dirty="0" err="1">
                <a:latin typeface="Times New Roman" panose="02020603050405020304" pitchFamily="18" charset="0"/>
                <a:cs typeface="Times New Roman" panose="02020603050405020304" pitchFamily="18" charset="0"/>
              </a:rPr>
              <a:t>regularization.Output</a:t>
            </a:r>
            <a:r>
              <a:rPr lang="en-US" sz="1600" dirty="0">
                <a:latin typeface="Times New Roman" panose="02020603050405020304" pitchFamily="18" charset="0"/>
                <a:cs typeface="Times New Roman" panose="02020603050405020304" pitchFamily="18" charset="0"/>
              </a:rPr>
              <a:t> Layer (Dense with </a:t>
            </a:r>
            <a:r>
              <a:rPr lang="en-US" sz="1600" dirty="0" err="1">
                <a:latin typeface="Times New Roman" panose="02020603050405020304" pitchFamily="18" charset="0"/>
                <a:cs typeface="Times New Roman" panose="02020603050405020304" pitchFamily="18" charset="0"/>
              </a:rPr>
              <a:t>Softmax</a:t>
            </a:r>
            <a:r>
              <a:rPr lang="en-US" sz="1600" dirty="0">
                <a:latin typeface="Times New Roman" panose="02020603050405020304" pitchFamily="18" charset="0"/>
                <a:cs typeface="Times New Roman" panose="02020603050405020304" pitchFamily="18" charset="0"/>
              </a:rPr>
              <a:t> activation): Dense(</a:t>
            </a:r>
            <a:r>
              <a:rPr lang="en-US" sz="1600" dirty="0" err="1">
                <a:latin typeface="Times New Roman" panose="02020603050405020304" pitchFamily="18" charset="0"/>
                <a:cs typeface="Times New Roman" panose="02020603050405020304" pitchFamily="18" charset="0"/>
              </a:rPr>
              <a:t>num_classes</a:t>
            </a:r>
            <a:r>
              <a:rPr lang="en-US" sz="1600" dirty="0">
                <a:latin typeface="Times New Roman" panose="02020603050405020304" pitchFamily="18" charset="0"/>
                <a:cs typeface="Times New Roman" panose="02020603050405020304" pitchFamily="18" charset="0"/>
              </a:rPr>
              <a:t>, activation='</a:t>
            </a:r>
            <a:r>
              <a:rPr lang="en-US" sz="1600" dirty="0" err="1">
                <a:latin typeface="Times New Roman" panose="02020603050405020304" pitchFamily="18" charset="0"/>
                <a:cs typeface="Times New Roman" panose="02020603050405020304" pitchFamily="18" charset="0"/>
              </a:rPr>
              <a:t>softmax</a:t>
            </a:r>
            <a:r>
              <a:rPr lang="en-US" sz="1600" dirty="0">
                <a:latin typeface="Times New Roman" panose="02020603050405020304" pitchFamily="18" charset="0"/>
                <a:cs typeface="Times New Roman" panose="02020603050405020304" pitchFamily="18" charset="0"/>
              </a:rPr>
              <a:t>'): The output layer has neurons equal to the number of classes (</a:t>
            </a:r>
            <a:r>
              <a:rPr lang="en-US" sz="1600" dirty="0" err="1">
                <a:latin typeface="Times New Roman" panose="02020603050405020304" pitchFamily="18" charset="0"/>
                <a:cs typeface="Times New Roman" panose="02020603050405020304" pitchFamily="18" charset="0"/>
              </a:rPr>
              <a:t>num_classes</a:t>
            </a:r>
            <a:r>
              <a:rPr lang="en-US" sz="1600"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It uses the </a:t>
            </a:r>
            <a:r>
              <a:rPr lang="en-US" sz="1600" dirty="0" err="1">
                <a:latin typeface="Times New Roman" panose="02020603050405020304" pitchFamily="18" charset="0"/>
                <a:cs typeface="Times New Roman" panose="02020603050405020304" pitchFamily="18" charset="0"/>
              </a:rPr>
              <a:t>softmax</a:t>
            </a:r>
            <a:r>
              <a:rPr lang="en-US" sz="1600" dirty="0">
                <a:latin typeface="Times New Roman" panose="02020603050405020304" pitchFamily="18" charset="0"/>
                <a:cs typeface="Times New Roman" panose="02020603050405020304" pitchFamily="18" charset="0"/>
              </a:rPr>
              <a:t> activation function, which is suitable for multi-class classification problems. The </a:t>
            </a:r>
            <a:r>
              <a:rPr lang="en-US" sz="1600" dirty="0" err="1">
                <a:latin typeface="Times New Roman" panose="02020603050405020304" pitchFamily="18" charset="0"/>
                <a:cs typeface="Times New Roman" panose="02020603050405020304" pitchFamily="18" charset="0"/>
              </a:rPr>
              <a:t>softmax</a:t>
            </a:r>
            <a:r>
              <a:rPr lang="en-US" sz="1600" dirty="0">
                <a:latin typeface="Times New Roman" panose="02020603050405020304" pitchFamily="18" charset="0"/>
                <a:cs typeface="Times New Roman" panose="02020603050405020304" pitchFamily="18" charset="0"/>
              </a:rPr>
              <a:t> function normalizes the output into a probability distribution over the classes.</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56527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59109FB-26ED-748F-60E5-429BBF6D20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33</a:t>
            </a:fld>
            <a:endParaRPr lang="en-US"/>
          </a:p>
        </p:txBody>
      </p:sp>
      <p:sp>
        <p:nvSpPr>
          <p:cNvPr id="8" name="TextBox 7">
            <a:extLst>
              <a:ext uri="{FF2B5EF4-FFF2-40B4-BE49-F238E27FC236}">
                <a16:creationId xmlns:a16="http://schemas.microsoft.com/office/drawing/2014/main" id="{5B71DC5A-3781-3DF2-24AB-6703CBD3FD13}"/>
              </a:ext>
            </a:extLst>
          </p:cNvPr>
          <p:cNvSpPr txBox="1"/>
          <p:nvPr/>
        </p:nvSpPr>
        <p:spPr>
          <a:xfrm>
            <a:off x="1517072" y="5671194"/>
            <a:ext cx="6504709" cy="338554"/>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test accuracy we got for the pre-trained model is 24.74%.</a:t>
            </a:r>
            <a:endParaRPr lang="en-IN" sz="1600" dirty="0">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FB68064D-7158-9DC1-120D-031F2BF8AA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0700" y="1262063"/>
            <a:ext cx="5562600"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5034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576FFA-FA9C-9500-FB9D-E7F78F979A7A}"/>
              </a:ext>
            </a:extLst>
          </p:cNvPr>
          <p:cNvSpPr>
            <a:spLocks noGrp="1"/>
          </p:cNvSpPr>
          <p:nvPr>
            <p:ph type="body" idx="1"/>
          </p:nvPr>
        </p:nvSpPr>
        <p:spPr>
          <a:xfrm>
            <a:off x="914400" y="1267692"/>
            <a:ext cx="7315200" cy="4172672"/>
          </a:xfrm>
        </p:spPr>
        <p:txBody>
          <a:bodyPr>
            <a:noAutofit/>
          </a:bodyPr>
          <a:lstStyle/>
          <a:p>
            <a:pPr marL="114300" indent="0">
              <a:buNone/>
            </a:pPr>
            <a:r>
              <a:rPr lang="en-US" sz="1600" dirty="0">
                <a:solidFill>
                  <a:schemeClr val="tx1"/>
                </a:solidFill>
                <a:latin typeface="Times New Roman" panose="02020603050405020304" pitchFamily="18" charset="0"/>
                <a:cs typeface="Times New Roman" panose="02020603050405020304" pitchFamily="18" charset="0"/>
              </a:rPr>
              <a:t>Normalization:</a:t>
            </a:r>
          </a:p>
          <a:p>
            <a:pPr>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Pixel values are normalized to the range [0, 1] for effective model training.</a:t>
            </a:r>
          </a:p>
          <a:p>
            <a:pPr marL="114300" indent="0">
              <a:buNone/>
            </a:pPr>
            <a:r>
              <a:rPr lang="en-US" sz="1600" dirty="0">
                <a:solidFill>
                  <a:schemeClr val="tx1"/>
                </a:solidFill>
                <a:latin typeface="Times New Roman" panose="02020603050405020304" pitchFamily="18" charset="0"/>
                <a:cs typeface="Times New Roman" panose="02020603050405020304" pitchFamily="18" charset="0"/>
              </a:rPr>
              <a:t>One-Hot Encoding:</a:t>
            </a:r>
          </a:p>
          <a:p>
            <a:pPr>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Emotion labels are one-hot encoded to facilitate categorical classification.</a:t>
            </a:r>
          </a:p>
          <a:p>
            <a:pPr>
              <a:buFont typeface="Arial" panose="020B0604020202020204" pitchFamily="34" charset="0"/>
              <a:buChar char="•"/>
            </a:pPr>
            <a:endParaRPr lang="en-US" sz="1600" dirty="0">
              <a:solidFill>
                <a:schemeClr val="tx1"/>
              </a:solidFill>
              <a:latin typeface="Times New Roman" panose="02020603050405020304" pitchFamily="18" charset="0"/>
              <a:cs typeface="Times New Roman" panose="02020603050405020304" pitchFamily="18" charset="0"/>
            </a:endParaRPr>
          </a:p>
          <a:p>
            <a:pPr marL="114300" indent="0">
              <a:buNone/>
            </a:pPr>
            <a:r>
              <a:rPr lang="en-US" sz="1600" dirty="0">
                <a:solidFill>
                  <a:schemeClr val="tx1"/>
                </a:solidFill>
                <a:latin typeface="Times New Roman" panose="02020603050405020304" pitchFamily="18" charset="0"/>
                <a:cs typeface="Times New Roman" panose="02020603050405020304" pitchFamily="18" charset="0"/>
              </a:rPr>
              <a:t>GRU Model Definition:</a:t>
            </a:r>
          </a:p>
          <a:p>
            <a:pPr>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The GRU model is defined using the TensorFlow </a:t>
            </a:r>
            <a:r>
              <a:rPr lang="en-US" sz="1600" dirty="0" err="1">
                <a:solidFill>
                  <a:schemeClr val="tx1"/>
                </a:solidFill>
                <a:latin typeface="Times New Roman" panose="02020603050405020304" pitchFamily="18" charset="0"/>
                <a:cs typeface="Times New Roman" panose="02020603050405020304" pitchFamily="18" charset="0"/>
              </a:rPr>
              <a:t>Keras</a:t>
            </a:r>
            <a:r>
              <a:rPr lang="en-US" sz="1600" dirty="0">
                <a:solidFill>
                  <a:schemeClr val="tx1"/>
                </a:solidFill>
                <a:latin typeface="Times New Roman" panose="02020603050405020304" pitchFamily="18" charset="0"/>
                <a:cs typeface="Times New Roman" panose="02020603050405020304" pitchFamily="18" charset="0"/>
              </a:rPr>
              <a:t> API.</a:t>
            </a:r>
          </a:p>
          <a:p>
            <a:pPr>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Two GRU layers with 256 and 128 units, respectively, are employed.</a:t>
            </a:r>
          </a:p>
          <a:p>
            <a:pPr>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Dropout layers with a rate of 0.5 follow each GRU layer for regularization.</a:t>
            </a:r>
          </a:p>
          <a:p>
            <a:pPr>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The final dense layer uses </a:t>
            </a:r>
            <a:r>
              <a:rPr lang="en-US" sz="1600" dirty="0" err="1">
                <a:solidFill>
                  <a:schemeClr val="tx1"/>
                </a:solidFill>
                <a:latin typeface="Times New Roman" panose="02020603050405020304" pitchFamily="18" charset="0"/>
                <a:cs typeface="Times New Roman" panose="02020603050405020304" pitchFamily="18" charset="0"/>
              </a:rPr>
              <a:t>softmax</a:t>
            </a:r>
            <a:r>
              <a:rPr lang="en-US" sz="1600" dirty="0">
                <a:solidFill>
                  <a:schemeClr val="tx1"/>
                </a:solidFill>
                <a:latin typeface="Times New Roman" panose="02020603050405020304" pitchFamily="18" charset="0"/>
                <a:cs typeface="Times New Roman" panose="02020603050405020304" pitchFamily="18" charset="0"/>
              </a:rPr>
              <a:t> activation for multi-class classification.</a:t>
            </a:r>
          </a:p>
          <a:p>
            <a:pPr marL="114300" indent="0">
              <a:buNone/>
            </a:pPr>
            <a:endParaRPr lang="en-US" sz="1600" dirty="0">
              <a:solidFill>
                <a:schemeClr val="tx1"/>
              </a:solidFill>
              <a:latin typeface="Times New Roman" panose="02020603050405020304" pitchFamily="18" charset="0"/>
              <a:cs typeface="Times New Roman" panose="02020603050405020304" pitchFamily="18" charset="0"/>
            </a:endParaRPr>
          </a:p>
          <a:p>
            <a:pPr marL="114300" indent="0">
              <a:buNone/>
            </a:pPr>
            <a:r>
              <a:rPr lang="en-US" sz="1600" dirty="0">
                <a:solidFill>
                  <a:schemeClr val="tx1"/>
                </a:solidFill>
                <a:latin typeface="Times New Roman" panose="02020603050405020304" pitchFamily="18" charset="0"/>
                <a:cs typeface="Times New Roman" panose="02020603050405020304" pitchFamily="18" charset="0"/>
              </a:rPr>
              <a:t>Model Compilation and Training :</a:t>
            </a:r>
          </a:p>
          <a:p>
            <a:pPr>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The model is compiled using the '</a:t>
            </a:r>
            <a:r>
              <a:rPr lang="en-US" sz="1600" dirty="0" err="1">
                <a:solidFill>
                  <a:schemeClr val="tx1"/>
                </a:solidFill>
                <a:latin typeface="Times New Roman" panose="02020603050405020304" pitchFamily="18" charset="0"/>
                <a:cs typeface="Times New Roman" panose="02020603050405020304" pitchFamily="18" charset="0"/>
              </a:rPr>
              <a:t>adam</a:t>
            </a:r>
            <a:r>
              <a:rPr lang="en-US" sz="1600" dirty="0">
                <a:solidFill>
                  <a:schemeClr val="tx1"/>
                </a:solidFill>
                <a:latin typeface="Times New Roman" panose="02020603050405020304" pitchFamily="18" charset="0"/>
                <a:cs typeface="Times New Roman" panose="02020603050405020304" pitchFamily="18" charset="0"/>
              </a:rPr>
              <a:t>' optimizer and categorical </a:t>
            </a:r>
            <a:r>
              <a:rPr lang="en-US" sz="1600" dirty="0" err="1">
                <a:solidFill>
                  <a:schemeClr val="tx1"/>
                </a:solidFill>
                <a:latin typeface="Times New Roman" panose="02020603050405020304" pitchFamily="18" charset="0"/>
                <a:cs typeface="Times New Roman" panose="02020603050405020304" pitchFamily="18" charset="0"/>
              </a:rPr>
              <a:t>crossentropy</a:t>
            </a:r>
            <a:r>
              <a:rPr lang="en-US" sz="1600" dirty="0">
                <a:solidFill>
                  <a:schemeClr val="tx1"/>
                </a:solidFill>
                <a:latin typeface="Times New Roman" panose="02020603050405020304" pitchFamily="18" charset="0"/>
                <a:cs typeface="Times New Roman" panose="02020603050405020304" pitchFamily="18" charset="0"/>
              </a:rPr>
              <a:t> loss.</a:t>
            </a:r>
          </a:p>
          <a:p>
            <a:pPr>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The GRU model is trained for 100 epochs with a batch size of 32.</a:t>
            </a:r>
          </a:p>
          <a:p>
            <a:pPr>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Validation data, comprising 20% of the training set, is used for monitoring model performance during training.</a:t>
            </a:r>
          </a:p>
        </p:txBody>
      </p:sp>
      <p:sp>
        <p:nvSpPr>
          <p:cNvPr id="4" name="Slide Number Placeholder 3">
            <a:extLst>
              <a:ext uri="{FF2B5EF4-FFF2-40B4-BE49-F238E27FC236}">
                <a16:creationId xmlns:a16="http://schemas.microsoft.com/office/drawing/2014/main" id="{562A4257-0363-FF45-A715-29C2810A6C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34</a:t>
            </a:fld>
            <a:endParaRPr lang="en-US"/>
          </a:p>
        </p:txBody>
      </p:sp>
      <p:sp>
        <p:nvSpPr>
          <p:cNvPr id="6" name="TextBox 5">
            <a:extLst>
              <a:ext uri="{FF2B5EF4-FFF2-40B4-BE49-F238E27FC236}">
                <a16:creationId xmlns:a16="http://schemas.microsoft.com/office/drawing/2014/main" id="{CA8FBCE5-4A2D-0AC7-F83E-A174588768A1}"/>
              </a:ext>
            </a:extLst>
          </p:cNvPr>
          <p:cNvSpPr txBox="1"/>
          <p:nvPr/>
        </p:nvSpPr>
        <p:spPr>
          <a:xfrm>
            <a:off x="2286000" y="377436"/>
            <a:ext cx="4572000" cy="584775"/>
          </a:xfrm>
          <a:prstGeom prst="rect">
            <a:avLst/>
          </a:prstGeom>
          <a:noFill/>
        </p:spPr>
        <p:txBody>
          <a:bodyPr wrap="square">
            <a:spAutoFit/>
          </a:bodyPr>
          <a:lstStyle/>
          <a:p>
            <a:pPr algn="ctr"/>
            <a:r>
              <a:rPr lang="en-US" sz="3200" dirty="0">
                <a:latin typeface="Times New Roman" panose="02020603050405020304" pitchFamily="18" charset="0"/>
                <a:cs typeface="Times New Roman" panose="02020603050405020304" pitchFamily="18" charset="0"/>
              </a:rPr>
              <a:t>GRU</a:t>
            </a:r>
            <a:endParaRPr lang="en-IN" sz="3200" dirty="0"/>
          </a:p>
        </p:txBody>
      </p:sp>
    </p:spTree>
    <p:extLst>
      <p:ext uri="{BB962C8B-B14F-4D97-AF65-F5344CB8AC3E}">
        <p14:creationId xmlns:p14="http://schemas.microsoft.com/office/powerpoint/2010/main" val="19962587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776267-1B58-BEA1-5395-DD2B25416D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a:p>
        </p:txBody>
      </p:sp>
      <p:sp>
        <p:nvSpPr>
          <p:cNvPr id="10" name="TextBox 9">
            <a:extLst>
              <a:ext uri="{FF2B5EF4-FFF2-40B4-BE49-F238E27FC236}">
                <a16:creationId xmlns:a16="http://schemas.microsoft.com/office/drawing/2014/main" id="{8FBDB0D6-A6BF-00AA-2F06-66C6825BB896}"/>
              </a:ext>
            </a:extLst>
          </p:cNvPr>
          <p:cNvSpPr txBox="1"/>
          <p:nvPr/>
        </p:nvSpPr>
        <p:spPr>
          <a:xfrm>
            <a:off x="1263656" y="5608849"/>
            <a:ext cx="7045036" cy="338554"/>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test accuracy we got for the pre-trained model is 46.78%.</a:t>
            </a:r>
            <a:endParaRPr lang="en-IN" sz="1600"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56E9B930-04A2-E557-3A01-F179E52B9B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1663" y="1262063"/>
            <a:ext cx="5400675"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5515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576FFA-FA9C-9500-FB9D-E7F78F979A7A}"/>
              </a:ext>
            </a:extLst>
          </p:cNvPr>
          <p:cNvSpPr>
            <a:spLocks noGrp="1"/>
          </p:cNvSpPr>
          <p:nvPr>
            <p:ph type="body" idx="1"/>
          </p:nvPr>
        </p:nvSpPr>
        <p:spPr>
          <a:xfrm>
            <a:off x="914400" y="1267692"/>
            <a:ext cx="7315200" cy="4172672"/>
          </a:xfrm>
        </p:spPr>
        <p:txBody>
          <a:bodyPr>
            <a:noAutofit/>
          </a:bodyPr>
          <a:lstStyle/>
          <a:p>
            <a:pPr marL="114300" indent="0">
              <a:buNone/>
            </a:pPr>
            <a:r>
              <a:rPr lang="en-US" sz="1600" dirty="0">
                <a:solidFill>
                  <a:schemeClr val="tx1"/>
                </a:solidFill>
                <a:latin typeface="Times New Roman" panose="02020603050405020304" pitchFamily="18" charset="0"/>
                <a:cs typeface="Times New Roman" panose="02020603050405020304" pitchFamily="18" charset="0"/>
              </a:rPr>
              <a:t>Normalization:</a:t>
            </a:r>
          </a:p>
          <a:p>
            <a:pPr>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Pixel values are normalized to the range [0, 1] for effective model training.</a:t>
            </a:r>
          </a:p>
          <a:p>
            <a:pPr marL="114300" indent="0">
              <a:buNone/>
            </a:pPr>
            <a:r>
              <a:rPr lang="en-US" sz="1600" dirty="0">
                <a:solidFill>
                  <a:schemeClr val="tx1"/>
                </a:solidFill>
                <a:latin typeface="Times New Roman" panose="02020603050405020304" pitchFamily="18" charset="0"/>
                <a:cs typeface="Times New Roman" panose="02020603050405020304" pitchFamily="18" charset="0"/>
              </a:rPr>
              <a:t>One-Hot Encoding:</a:t>
            </a:r>
          </a:p>
          <a:p>
            <a:pPr>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Emotion labels are one-hot encoded to facilitate categorical classification.</a:t>
            </a:r>
          </a:p>
          <a:p>
            <a:pPr>
              <a:buFont typeface="Arial" panose="020B0604020202020204" pitchFamily="34" charset="0"/>
              <a:buChar char="•"/>
            </a:pPr>
            <a:endParaRPr lang="en-US" sz="1600" dirty="0">
              <a:solidFill>
                <a:schemeClr val="tx1"/>
              </a:solidFill>
              <a:latin typeface="Times New Roman" panose="02020603050405020304" pitchFamily="18" charset="0"/>
              <a:cs typeface="Times New Roman" panose="02020603050405020304" pitchFamily="18" charset="0"/>
            </a:endParaRPr>
          </a:p>
          <a:p>
            <a:pPr marL="114300" indent="0">
              <a:buNone/>
            </a:pPr>
            <a:r>
              <a:rPr lang="en-US" sz="1600" dirty="0">
                <a:solidFill>
                  <a:schemeClr val="tx1"/>
                </a:solidFill>
                <a:latin typeface="Times New Roman" panose="02020603050405020304" pitchFamily="18" charset="0"/>
                <a:cs typeface="Times New Roman" panose="02020603050405020304" pitchFamily="18" charset="0"/>
              </a:rPr>
              <a:t>GRU Model Definition:</a:t>
            </a:r>
          </a:p>
          <a:p>
            <a:pPr>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The GRU model is defined using the TensorFlow </a:t>
            </a:r>
            <a:r>
              <a:rPr lang="en-US" sz="1600" dirty="0" err="1">
                <a:solidFill>
                  <a:schemeClr val="tx1"/>
                </a:solidFill>
                <a:latin typeface="Times New Roman" panose="02020603050405020304" pitchFamily="18" charset="0"/>
                <a:cs typeface="Times New Roman" panose="02020603050405020304" pitchFamily="18" charset="0"/>
              </a:rPr>
              <a:t>Keras</a:t>
            </a:r>
            <a:r>
              <a:rPr lang="en-US" sz="1600" dirty="0">
                <a:solidFill>
                  <a:schemeClr val="tx1"/>
                </a:solidFill>
                <a:latin typeface="Times New Roman" panose="02020603050405020304" pitchFamily="18" charset="0"/>
                <a:cs typeface="Times New Roman" panose="02020603050405020304" pitchFamily="18" charset="0"/>
              </a:rPr>
              <a:t> API.</a:t>
            </a:r>
          </a:p>
          <a:p>
            <a:pPr>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Two GRU layers with 256 and 128 units, respectively, are employed.</a:t>
            </a:r>
          </a:p>
          <a:p>
            <a:pPr>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Dropout layers with a rate of 0.5 follow each GRU layer for regularization.</a:t>
            </a:r>
          </a:p>
          <a:p>
            <a:pPr>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The final dense layer uses </a:t>
            </a:r>
            <a:r>
              <a:rPr lang="en-US" sz="1600" dirty="0" err="1">
                <a:solidFill>
                  <a:schemeClr val="tx1"/>
                </a:solidFill>
                <a:latin typeface="Times New Roman" panose="02020603050405020304" pitchFamily="18" charset="0"/>
                <a:cs typeface="Times New Roman" panose="02020603050405020304" pitchFamily="18" charset="0"/>
              </a:rPr>
              <a:t>softmax</a:t>
            </a:r>
            <a:r>
              <a:rPr lang="en-US" sz="1600" dirty="0">
                <a:solidFill>
                  <a:schemeClr val="tx1"/>
                </a:solidFill>
                <a:latin typeface="Times New Roman" panose="02020603050405020304" pitchFamily="18" charset="0"/>
                <a:cs typeface="Times New Roman" panose="02020603050405020304" pitchFamily="18" charset="0"/>
              </a:rPr>
              <a:t> activation for multi-class classification.</a:t>
            </a:r>
          </a:p>
          <a:p>
            <a:pPr marL="114300" indent="0">
              <a:buNone/>
            </a:pPr>
            <a:endParaRPr lang="en-US" sz="1600" dirty="0">
              <a:solidFill>
                <a:schemeClr val="tx1"/>
              </a:solidFill>
              <a:latin typeface="Times New Roman" panose="02020603050405020304" pitchFamily="18" charset="0"/>
              <a:cs typeface="Times New Roman" panose="02020603050405020304" pitchFamily="18" charset="0"/>
            </a:endParaRPr>
          </a:p>
          <a:p>
            <a:pPr marL="114300" indent="0">
              <a:buNone/>
            </a:pPr>
            <a:r>
              <a:rPr lang="en-US" sz="1600" dirty="0">
                <a:solidFill>
                  <a:schemeClr val="tx1"/>
                </a:solidFill>
                <a:latin typeface="Times New Roman" panose="02020603050405020304" pitchFamily="18" charset="0"/>
                <a:cs typeface="Times New Roman" panose="02020603050405020304" pitchFamily="18" charset="0"/>
              </a:rPr>
              <a:t>Model Compilation and Training :</a:t>
            </a:r>
          </a:p>
          <a:p>
            <a:pPr>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The model is compiled using the '</a:t>
            </a:r>
            <a:r>
              <a:rPr lang="en-US" sz="1600" dirty="0" err="1">
                <a:solidFill>
                  <a:schemeClr val="tx1"/>
                </a:solidFill>
                <a:latin typeface="Times New Roman" panose="02020603050405020304" pitchFamily="18" charset="0"/>
                <a:cs typeface="Times New Roman" panose="02020603050405020304" pitchFamily="18" charset="0"/>
              </a:rPr>
              <a:t>adam</a:t>
            </a:r>
            <a:r>
              <a:rPr lang="en-US" sz="1600" dirty="0">
                <a:solidFill>
                  <a:schemeClr val="tx1"/>
                </a:solidFill>
                <a:latin typeface="Times New Roman" panose="02020603050405020304" pitchFamily="18" charset="0"/>
                <a:cs typeface="Times New Roman" panose="02020603050405020304" pitchFamily="18" charset="0"/>
              </a:rPr>
              <a:t>' optimizer and categorical </a:t>
            </a:r>
            <a:r>
              <a:rPr lang="en-US" sz="1600" dirty="0" err="1">
                <a:solidFill>
                  <a:schemeClr val="tx1"/>
                </a:solidFill>
                <a:latin typeface="Times New Roman" panose="02020603050405020304" pitchFamily="18" charset="0"/>
                <a:cs typeface="Times New Roman" panose="02020603050405020304" pitchFamily="18" charset="0"/>
              </a:rPr>
              <a:t>crossentropy</a:t>
            </a:r>
            <a:r>
              <a:rPr lang="en-US" sz="1600" dirty="0">
                <a:solidFill>
                  <a:schemeClr val="tx1"/>
                </a:solidFill>
                <a:latin typeface="Times New Roman" panose="02020603050405020304" pitchFamily="18" charset="0"/>
                <a:cs typeface="Times New Roman" panose="02020603050405020304" pitchFamily="18" charset="0"/>
              </a:rPr>
              <a:t> loss.</a:t>
            </a:r>
          </a:p>
          <a:p>
            <a:pPr>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The GRU model is trained for 100 epochs with a batch size of 32.</a:t>
            </a:r>
          </a:p>
          <a:p>
            <a:pPr>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Validation data, comprising 20% of the training set, is used for monitoring model performance during training.</a:t>
            </a:r>
          </a:p>
        </p:txBody>
      </p:sp>
      <p:sp>
        <p:nvSpPr>
          <p:cNvPr id="4" name="Slide Number Placeholder 3">
            <a:extLst>
              <a:ext uri="{FF2B5EF4-FFF2-40B4-BE49-F238E27FC236}">
                <a16:creationId xmlns:a16="http://schemas.microsoft.com/office/drawing/2014/main" id="{562A4257-0363-FF45-A715-29C2810A6C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36</a:t>
            </a:fld>
            <a:endParaRPr lang="en-US"/>
          </a:p>
        </p:txBody>
      </p:sp>
      <p:sp>
        <p:nvSpPr>
          <p:cNvPr id="6" name="TextBox 5">
            <a:extLst>
              <a:ext uri="{FF2B5EF4-FFF2-40B4-BE49-F238E27FC236}">
                <a16:creationId xmlns:a16="http://schemas.microsoft.com/office/drawing/2014/main" id="{CA8FBCE5-4A2D-0AC7-F83E-A174588768A1}"/>
              </a:ext>
            </a:extLst>
          </p:cNvPr>
          <p:cNvSpPr txBox="1"/>
          <p:nvPr/>
        </p:nvSpPr>
        <p:spPr>
          <a:xfrm>
            <a:off x="2286000" y="377436"/>
            <a:ext cx="4572000" cy="584775"/>
          </a:xfrm>
          <a:prstGeom prst="rect">
            <a:avLst/>
          </a:prstGeom>
          <a:noFill/>
        </p:spPr>
        <p:txBody>
          <a:bodyPr wrap="square">
            <a:spAutoFit/>
          </a:bodyPr>
          <a:lstStyle/>
          <a:p>
            <a:pPr algn="ctr"/>
            <a:r>
              <a:rPr lang="en-US" sz="3200" dirty="0">
                <a:latin typeface="Times New Roman" panose="02020603050405020304" pitchFamily="18" charset="0"/>
                <a:cs typeface="Times New Roman" panose="02020603050405020304" pitchFamily="18" charset="0"/>
              </a:rPr>
              <a:t>RNN</a:t>
            </a:r>
            <a:endParaRPr lang="en-IN" sz="3200" dirty="0"/>
          </a:p>
        </p:txBody>
      </p:sp>
    </p:spTree>
    <p:extLst>
      <p:ext uri="{BB962C8B-B14F-4D97-AF65-F5344CB8AC3E}">
        <p14:creationId xmlns:p14="http://schemas.microsoft.com/office/powerpoint/2010/main" val="27089809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776267-1B58-BEA1-5395-DD2B25416D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37</a:t>
            </a:fld>
            <a:endParaRPr lang="en-US"/>
          </a:p>
        </p:txBody>
      </p:sp>
      <p:sp>
        <p:nvSpPr>
          <p:cNvPr id="10" name="TextBox 9">
            <a:extLst>
              <a:ext uri="{FF2B5EF4-FFF2-40B4-BE49-F238E27FC236}">
                <a16:creationId xmlns:a16="http://schemas.microsoft.com/office/drawing/2014/main" id="{8FBDB0D6-A6BF-00AA-2F06-66C6825BB896}"/>
              </a:ext>
            </a:extLst>
          </p:cNvPr>
          <p:cNvSpPr txBox="1"/>
          <p:nvPr/>
        </p:nvSpPr>
        <p:spPr>
          <a:xfrm>
            <a:off x="1263656" y="5608849"/>
            <a:ext cx="7045036" cy="338554"/>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test accuracy we got for the pre-trained model is 46.32%.</a:t>
            </a:r>
            <a:endParaRPr lang="en-IN" sz="1600" dirty="0">
              <a:latin typeface="Times New Roman" panose="02020603050405020304" pitchFamily="18" charset="0"/>
              <a:cs typeface="Times New Roman" panose="02020603050405020304" pitchFamily="18" charset="0"/>
            </a:endParaRPr>
          </a:p>
        </p:txBody>
      </p:sp>
      <p:pic>
        <p:nvPicPr>
          <p:cNvPr id="4098" name="Picture 2">
            <a:extLst>
              <a:ext uri="{FF2B5EF4-FFF2-40B4-BE49-F238E27FC236}">
                <a16:creationId xmlns:a16="http://schemas.microsoft.com/office/drawing/2014/main" id="{E7E47079-32EA-75F8-9B26-F33887C72F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1663" y="1262063"/>
            <a:ext cx="5400675"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62945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576FFA-FA9C-9500-FB9D-E7F78F979A7A}"/>
              </a:ext>
            </a:extLst>
          </p:cNvPr>
          <p:cNvSpPr>
            <a:spLocks noGrp="1"/>
          </p:cNvSpPr>
          <p:nvPr>
            <p:ph type="body" idx="1"/>
          </p:nvPr>
        </p:nvSpPr>
        <p:spPr>
          <a:xfrm>
            <a:off x="993492" y="1377420"/>
            <a:ext cx="7315200" cy="4718580"/>
          </a:xfrm>
        </p:spPr>
        <p:txBody>
          <a:bodyPr>
            <a:noAutofit/>
          </a:bodyPr>
          <a:lstStyle/>
          <a:p>
            <a:pPr marL="114300" indent="0">
              <a:buNone/>
            </a:pPr>
            <a:r>
              <a:rPr lang="en-US" sz="1500" dirty="0">
                <a:solidFill>
                  <a:schemeClr val="tx1"/>
                </a:solidFill>
                <a:latin typeface="Times New Roman" panose="02020603050405020304" pitchFamily="18" charset="0"/>
                <a:cs typeface="Times New Roman" panose="02020603050405020304" pitchFamily="18" charset="0"/>
              </a:rPr>
              <a:t>Temporal Understanding:</a:t>
            </a:r>
          </a:p>
          <a:p>
            <a:pPr>
              <a:buFont typeface="Arial" panose="020B0604020202020204" pitchFamily="34" charset="0"/>
              <a:buChar char="•"/>
            </a:pPr>
            <a:r>
              <a:rPr lang="en-US" sz="1500" dirty="0">
                <a:solidFill>
                  <a:schemeClr val="tx1"/>
                </a:solidFill>
                <a:latin typeface="Times New Roman" panose="02020603050405020304" pitchFamily="18" charset="0"/>
                <a:cs typeface="Times New Roman" panose="02020603050405020304" pitchFamily="18" charset="0"/>
              </a:rPr>
              <a:t>LSTM layers, with 256 and 128 units, serve as the maestros in capturing temporal intricacies within facial expression images.</a:t>
            </a:r>
          </a:p>
          <a:p>
            <a:pPr>
              <a:buFont typeface="Arial" panose="020B0604020202020204" pitchFamily="34" charset="0"/>
              <a:buChar char="•"/>
            </a:pPr>
            <a:r>
              <a:rPr lang="en-US" sz="1500" dirty="0">
                <a:solidFill>
                  <a:schemeClr val="tx1"/>
                </a:solidFill>
                <a:latin typeface="Times New Roman" panose="02020603050405020304" pitchFamily="18" charset="0"/>
                <a:cs typeface="Times New Roman" panose="02020603050405020304" pitchFamily="18" charset="0"/>
              </a:rPr>
              <a:t>This temporal understanding enables the model to discern nuanced emotional changes over sequential data, offering a richer interpretation of the conveyed feelings.</a:t>
            </a:r>
          </a:p>
          <a:p>
            <a:pPr marL="114300" indent="0">
              <a:buNone/>
            </a:pPr>
            <a:endParaRPr lang="en-US" sz="1500" dirty="0">
              <a:solidFill>
                <a:schemeClr val="tx1"/>
              </a:solidFill>
              <a:latin typeface="Times New Roman" panose="02020603050405020304" pitchFamily="18" charset="0"/>
              <a:cs typeface="Times New Roman" panose="02020603050405020304" pitchFamily="18" charset="0"/>
            </a:endParaRPr>
          </a:p>
          <a:p>
            <a:pPr marL="114300" indent="0">
              <a:buNone/>
            </a:pPr>
            <a:r>
              <a:rPr lang="en-US" sz="1500" dirty="0">
                <a:solidFill>
                  <a:schemeClr val="tx1"/>
                </a:solidFill>
                <a:latin typeface="Times New Roman" panose="02020603050405020304" pitchFamily="18" charset="0"/>
                <a:cs typeface="Times New Roman" panose="02020603050405020304" pitchFamily="18" charset="0"/>
              </a:rPr>
              <a:t>Harmonious Training Symphony:</a:t>
            </a:r>
          </a:p>
          <a:p>
            <a:pPr>
              <a:buFont typeface="Arial" panose="020B0604020202020204" pitchFamily="34" charset="0"/>
              <a:buChar char="•"/>
            </a:pPr>
            <a:r>
              <a:rPr lang="en-US" sz="1500" dirty="0">
                <a:solidFill>
                  <a:schemeClr val="tx1"/>
                </a:solidFill>
                <a:latin typeface="Times New Roman" panose="02020603050405020304" pitchFamily="18" charset="0"/>
                <a:cs typeface="Times New Roman" panose="02020603050405020304" pitchFamily="18" charset="0"/>
              </a:rPr>
              <a:t>The model undergoes a 100-epoch rehearsal, akin to a ballet, with 32 images gracefully performing in each batch. A validation dance, featuring 20% of the training data, provides critical feedback for the LSTM model's refinement, ensuring it gracefully adapts to the emotional notes expressed in the images.</a:t>
            </a:r>
          </a:p>
          <a:p>
            <a:pPr marL="114300" indent="0">
              <a:buNone/>
            </a:pPr>
            <a:endParaRPr lang="en-US" sz="1500" dirty="0">
              <a:solidFill>
                <a:schemeClr val="tx1"/>
              </a:solidFill>
              <a:latin typeface="Times New Roman" panose="02020603050405020304" pitchFamily="18" charset="0"/>
              <a:cs typeface="Times New Roman" panose="02020603050405020304" pitchFamily="18" charset="0"/>
            </a:endParaRPr>
          </a:p>
          <a:p>
            <a:pPr marL="114300" indent="0">
              <a:buNone/>
            </a:pPr>
            <a:r>
              <a:rPr lang="en-US" sz="1500" dirty="0">
                <a:solidFill>
                  <a:schemeClr val="tx1"/>
                </a:solidFill>
                <a:latin typeface="Times New Roman" panose="02020603050405020304" pitchFamily="18" charset="0"/>
                <a:cs typeface="Times New Roman" panose="02020603050405020304" pitchFamily="18" charset="0"/>
              </a:rPr>
              <a:t>Visual Crescendo of Accuracy:</a:t>
            </a:r>
          </a:p>
          <a:p>
            <a:pPr>
              <a:buFont typeface="Arial" panose="020B0604020202020204" pitchFamily="34" charset="0"/>
              <a:buChar char="•"/>
            </a:pPr>
            <a:r>
              <a:rPr lang="en-US" sz="1500" dirty="0">
                <a:solidFill>
                  <a:schemeClr val="tx1"/>
                </a:solidFill>
                <a:latin typeface="Times New Roman" panose="02020603050405020304" pitchFamily="18" charset="0"/>
                <a:cs typeface="Times New Roman" panose="02020603050405020304" pitchFamily="18" charset="0"/>
              </a:rPr>
              <a:t>The model's journey unfolds visually, charting the evolving harmony between the LSTM layers and the emotional expressions within each epoch.</a:t>
            </a:r>
          </a:p>
          <a:p>
            <a:pPr>
              <a:buFont typeface="Arial" panose="020B0604020202020204" pitchFamily="34" charset="0"/>
              <a:buChar char="•"/>
            </a:pPr>
            <a:r>
              <a:rPr lang="en-US" sz="1500" dirty="0">
                <a:solidFill>
                  <a:schemeClr val="tx1"/>
                </a:solidFill>
                <a:latin typeface="Times New Roman" panose="02020603050405020304" pitchFamily="18" charset="0"/>
                <a:cs typeface="Times New Roman" panose="02020603050405020304" pitchFamily="18" charset="0"/>
              </a:rPr>
              <a:t>The conclusive test accuracy becomes the final chord, resonating with the audience and symbolizing the LSTM model's adeptness in decoding and recognizing emotions from facial expressions.</a:t>
            </a:r>
          </a:p>
        </p:txBody>
      </p:sp>
      <p:sp>
        <p:nvSpPr>
          <p:cNvPr id="4" name="Slide Number Placeholder 3">
            <a:extLst>
              <a:ext uri="{FF2B5EF4-FFF2-40B4-BE49-F238E27FC236}">
                <a16:creationId xmlns:a16="http://schemas.microsoft.com/office/drawing/2014/main" id="{562A4257-0363-FF45-A715-29C2810A6C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38</a:t>
            </a:fld>
            <a:endParaRPr lang="en-US"/>
          </a:p>
        </p:txBody>
      </p:sp>
      <p:sp>
        <p:nvSpPr>
          <p:cNvPr id="6" name="TextBox 5">
            <a:extLst>
              <a:ext uri="{FF2B5EF4-FFF2-40B4-BE49-F238E27FC236}">
                <a16:creationId xmlns:a16="http://schemas.microsoft.com/office/drawing/2014/main" id="{CA8FBCE5-4A2D-0AC7-F83E-A174588768A1}"/>
              </a:ext>
            </a:extLst>
          </p:cNvPr>
          <p:cNvSpPr txBox="1"/>
          <p:nvPr/>
        </p:nvSpPr>
        <p:spPr>
          <a:xfrm>
            <a:off x="2286000" y="377436"/>
            <a:ext cx="4572000" cy="584775"/>
          </a:xfrm>
          <a:prstGeom prst="rect">
            <a:avLst/>
          </a:prstGeom>
          <a:noFill/>
        </p:spPr>
        <p:txBody>
          <a:bodyPr wrap="square">
            <a:spAutoFit/>
          </a:bodyPr>
          <a:lstStyle/>
          <a:p>
            <a:pPr algn="ctr"/>
            <a:r>
              <a:rPr lang="en-US" sz="3200" dirty="0">
                <a:latin typeface="Times New Roman" panose="02020603050405020304" pitchFamily="18" charset="0"/>
                <a:cs typeface="Times New Roman" panose="02020603050405020304" pitchFamily="18" charset="0"/>
              </a:rPr>
              <a:t>LSTM</a:t>
            </a:r>
            <a:endParaRPr lang="en-IN" sz="3200" dirty="0"/>
          </a:p>
        </p:txBody>
      </p:sp>
    </p:spTree>
    <p:extLst>
      <p:ext uri="{BB962C8B-B14F-4D97-AF65-F5344CB8AC3E}">
        <p14:creationId xmlns:p14="http://schemas.microsoft.com/office/powerpoint/2010/main" val="8379998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776267-1B58-BEA1-5395-DD2B25416D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39</a:t>
            </a:fld>
            <a:endParaRPr lang="en-US"/>
          </a:p>
        </p:txBody>
      </p:sp>
      <p:sp>
        <p:nvSpPr>
          <p:cNvPr id="10" name="TextBox 9">
            <a:extLst>
              <a:ext uri="{FF2B5EF4-FFF2-40B4-BE49-F238E27FC236}">
                <a16:creationId xmlns:a16="http://schemas.microsoft.com/office/drawing/2014/main" id="{8FBDB0D6-A6BF-00AA-2F06-66C6825BB896}"/>
              </a:ext>
            </a:extLst>
          </p:cNvPr>
          <p:cNvSpPr txBox="1"/>
          <p:nvPr/>
        </p:nvSpPr>
        <p:spPr>
          <a:xfrm>
            <a:off x="1263656" y="5608849"/>
            <a:ext cx="7045036" cy="338554"/>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test accuracy we got for the pre-trained model is 46.32%.</a:t>
            </a:r>
            <a:endParaRPr lang="en-IN" sz="1600" dirty="0">
              <a:latin typeface="Times New Roman" panose="02020603050405020304" pitchFamily="18" charset="0"/>
              <a:cs typeface="Times New Roman" panose="02020603050405020304" pitchFamily="18" charset="0"/>
            </a:endParaRPr>
          </a:p>
        </p:txBody>
      </p:sp>
      <p:pic>
        <p:nvPicPr>
          <p:cNvPr id="4098" name="Picture 2">
            <a:extLst>
              <a:ext uri="{FF2B5EF4-FFF2-40B4-BE49-F238E27FC236}">
                <a16:creationId xmlns:a16="http://schemas.microsoft.com/office/drawing/2014/main" id="{E7E47079-32EA-75F8-9B26-F33887C72F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1663" y="1262063"/>
            <a:ext cx="5400675"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73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4"/>
          <p:cNvSpPr txBox="1">
            <a:spLocks noGrp="1"/>
          </p:cNvSpPr>
          <p:nvPr>
            <p:ph type="sldNum" idx="12"/>
          </p:nvPr>
        </p:nvSpPr>
        <p:spPr>
          <a:xfrm>
            <a:off x="8308692" y="381000"/>
            <a:ext cx="301909" cy="288824"/>
          </a:xfrm>
          <a:prstGeom prst="rect">
            <a:avLst/>
          </a:prstGeom>
          <a:no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sp>
        <p:nvSpPr>
          <p:cNvPr id="106" name="Google Shape;106;p4"/>
          <p:cNvSpPr txBox="1">
            <a:spLocks noGrp="1"/>
          </p:cNvSpPr>
          <p:nvPr>
            <p:ph type="title"/>
          </p:nvPr>
        </p:nvSpPr>
        <p:spPr>
          <a:xfrm>
            <a:off x="1143000" y="280074"/>
            <a:ext cx="6858000" cy="807900"/>
          </a:xfrm>
          <a:prstGeom prst="rect">
            <a:avLst/>
          </a:prstGeom>
          <a:noFill/>
          <a:ln>
            <a:noFill/>
          </a:ln>
        </p:spPr>
        <p:txBody>
          <a:bodyPr spcFirstLastPara="1" wrap="square" lIns="45700" tIns="45700" rIns="45700" bIns="45700" anchor="ctr" anchorCtr="0">
            <a:normAutofit/>
          </a:bodyPr>
          <a:lstStyle/>
          <a:p>
            <a:pPr marL="0" lvl="0" indent="0" algn="ctr" rtl="0">
              <a:lnSpc>
                <a:spcPct val="100000"/>
              </a:lnSpc>
              <a:spcBef>
                <a:spcPts val="0"/>
              </a:spcBef>
              <a:spcAft>
                <a:spcPts val="0"/>
              </a:spcAft>
              <a:buClr>
                <a:srgbClr val="000000"/>
              </a:buClr>
              <a:buSzPts val="3200"/>
              <a:buFont typeface="Times New Roman"/>
              <a:buNone/>
            </a:pPr>
            <a:r>
              <a:rPr lang="en-US" b="0" i="0" u="none" strike="noStrike" cap="none" dirty="0">
                <a:solidFill>
                  <a:srgbClr val="000000"/>
                </a:solidFill>
                <a:latin typeface="Times New Roman"/>
                <a:ea typeface="Times New Roman"/>
                <a:cs typeface="Times New Roman"/>
                <a:sym typeface="Times New Roman"/>
              </a:rPr>
              <a:t>Literature Survey</a:t>
            </a:r>
            <a:endParaRPr b="0" i="0" u="none" strike="noStrike" cap="none" dirty="0">
              <a:solidFill>
                <a:srgbClr val="000000"/>
              </a:solidFill>
              <a:latin typeface="Times New Roman"/>
              <a:ea typeface="Times New Roman"/>
              <a:cs typeface="Times New Roman"/>
              <a:sym typeface="Times New Roman"/>
            </a:endParaRPr>
          </a:p>
        </p:txBody>
      </p:sp>
      <p:sp>
        <p:nvSpPr>
          <p:cNvPr id="3" name="TextBox 2">
            <a:extLst>
              <a:ext uri="{FF2B5EF4-FFF2-40B4-BE49-F238E27FC236}">
                <a16:creationId xmlns:a16="http://schemas.microsoft.com/office/drawing/2014/main" id="{BEBCE0C2-8EE3-5383-3861-55E904706E7D}"/>
              </a:ext>
            </a:extLst>
          </p:cNvPr>
          <p:cNvSpPr txBox="1"/>
          <p:nvPr/>
        </p:nvSpPr>
        <p:spPr>
          <a:xfrm>
            <a:off x="685800" y="6424037"/>
            <a:ext cx="7579150" cy="307777"/>
          </a:xfrm>
          <a:prstGeom prst="rect">
            <a:avLst/>
          </a:prstGeom>
          <a:noFill/>
        </p:spPr>
        <p:txBody>
          <a:bodyPr wrap="square">
            <a:spAutoFit/>
          </a:bodyPr>
          <a:lstStyle/>
          <a:p>
            <a:r>
              <a:rPr lang="en-US" sz="1400" dirty="0">
                <a:solidFill>
                  <a:srgbClr val="0070C0"/>
                </a:solidFill>
              </a:rPr>
              <a:t>Have studied ~</a:t>
            </a:r>
            <a:r>
              <a:rPr lang="en-US" dirty="0">
                <a:solidFill>
                  <a:srgbClr val="FF0000"/>
                </a:solidFill>
              </a:rPr>
              <a:t>15</a:t>
            </a:r>
            <a:r>
              <a:rPr lang="en-US" sz="1400" dirty="0">
                <a:solidFill>
                  <a:srgbClr val="0070C0"/>
                </a:solidFill>
              </a:rPr>
              <a:t> papers. From these papers, 4 representative papers are presented here.</a:t>
            </a:r>
            <a:endParaRPr lang="en-IN" sz="1400" dirty="0">
              <a:solidFill>
                <a:srgbClr val="0070C0"/>
              </a:solidFill>
            </a:endParaRPr>
          </a:p>
        </p:txBody>
      </p:sp>
      <p:sp>
        <p:nvSpPr>
          <p:cNvPr id="7" name="Google Shape;107;p4">
            <a:extLst>
              <a:ext uri="{FF2B5EF4-FFF2-40B4-BE49-F238E27FC236}">
                <a16:creationId xmlns:a16="http://schemas.microsoft.com/office/drawing/2014/main" id="{8DA0DC97-DE54-1AF8-DE9A-7C2C03B2CB75}"/>
              </a:ext>
            </a:extLst>
          </p:cNvPr>
          <p:cNvSpPr/>
          <p:nvPr/>
        </p:nvSpPr>
        <p:spPr>
          <a:xfrm>
            <a:off x="685800" y="2249287"/>
            <a:ext cx="7772400" cy="3810001"/>
          </a:xfrm>
          <a:prstGeom prst="rect">
            <a:avLst/>
          </a:prstGeom>
          <a:solidFill>
            <a:srgbClr val="FFFFF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Times New Roman"/>
              <a:buNone/>
            </a:pPr>
            <a:endParaRPr sz="1800" b="0" i="0" u="none" strike="noStrike" cap="none">
              <a:solidFill>
                <a:srgbClr val="000000"/>
              </a:solidFill>
              <a:latin typeface="Times New Roman"/>
              <a:ea typeface="Times New Roman"/>
              <a:cs typeface="Times New Roman"/>
              <a:sym typeface="Times New Roman"/>
            </a:endParaRPr>
          </a:p>
        </p:txBody>
      </p:sp>
      <p:graphicFrame>
        <p:nvGraphicFramePr>
          <p:cNvPr id="8" name="Google Shape;108;p4">
            <a:extLst>
              <a:ext uri="{FF2B5EF4-FFF2-40B4-BE49-F238E27FC236}">
                <a16:creationId xmlns:a16="http://schemas.microsoft.com/office/drawing/2014/main" id="{AA4D8509-1367-EDE0-8B45-FFD8C42C7A6C}"/>
              </a:ext>
            </a:extLst>
          </p:cNvPr>
          <p:cNvGraphicFramePr/>
          <p:nvPr>
            <p:extLst>
              <p:ext uri="{D42A27DB-BD31-4B8C-83A1-F6EECF244321}">
                <p14:modId xmlns:p14="http://schemas.microsoft.com/office/powerpoint/2010/main" val="3614264856"/>
              </p:ext>
            </p:extLst>
          </p:nvPr>
        </p:nvGraphicFramePr>
        <p:xfrm>
          <a:off x="812735" y="1087974"/>
          <a:ext cx="7797867" cy="5194215"/>
        </p:xfrm>
        <a:graphic>
          <a:graphicData uri="http://schemas.openxmlformats.org/drawingml/2006/table">
            <a:tbl>
              <a:tblPr>
                <a:noFill/>
                <a:tableStyleId>{3E43ED6B-5084-45CA-82E5-017FBAD06A31}</a:tableStyleId>
              </a:tblPr>
              <a:tblGrid>
                <a:gridCol w="1345136">
                  <a:extLst>
                    <a:ext uri="{9D8B030D-6E8A-4147-A177-3AD203B41FA5}">
                      <a16:colId xmlns:a16="http://schemas.microsoft.com/office/drawing/2014/main" val="20001"/>
                    </a:ext>
                  </a:extLst>
                </a:gridCol>
                <a:gridCol w="1688144">
                  <a:extLst>
                    <a:ext uri="{9D8B030D-6E8A-4147-A177-3AD203B41FA5}">
                      <a16:colId xmlns:a16="http://schemas.microsoft.com/office/drawing/2014/main" val="20002"/>
                    </a:ext>
                  </a:extLst>
                </a:gridCol>
                <a:gridCol w="2413657">
                  <a:extLst>
                    <a:ext uri="{9D8B030D-6E8A-4147-A177-3AD203B41FA5}">
                      <a16:colId xmlns:a16="http://schemas.microsoft.com/office/drawing/2014/main" val="20003"/>
                    </a:ext>
                  </a:extLst>
                </a:gridCol>
                <a:gridCol w="2350930">
                  <a:extLst>
                    <a:ext uri="{9D8B030D-6E8A-4147-A177-3AD203B41FA5}">
                      <a16:colId xmlns:a16="http://schemas.microsoft.com/office/drawing/2014/main" val="20004"/>
                    </a:ext>
                  </a:extLst>
                </a:gridCol>
              </a:tblGrid>
              <a:tr h="850795">
                <a:tc>
                  <a:txBody>
                    <a:bodyPr/>
                    <a:lstStyle/>
                    <a:p>
                      <a:pPr marL="0" marR="0" lvl="0" indent="0" algn="ctr" rtl="0">
                        <a:lnSpc>
                          <a:spcPct val="100000"/>
                        </a:lnSpc>
                        <a:spcBef>
                          <a:spcPts val="0"/>
                        </a:spcBef>
                        <a:spcAft>
                          <a:spcPts val="0"/>
                        </a:spcAft>
                        <a:buClr>
                          <a:schemeClr val="dk1"/>
                        </a:buClr>
                        <a:buSzPts val="1600"/>
                        <a:buFont typeface="Helvetica Neue"/>
                        <a:buNone/>
                      </a:pPr>
                      <a:r>
                        <a:rPr lang="en-US" sz="1600" b="1" u="none" strike="noStrike" cap="none" dirty="0">
                          <a:solidFill>
                            <a:schemeClr val="tx1"/>
                          </a:solidFill>
                          <a:latin typeface="Times New Roman" panose="02020603050405020304" pitchFamily="18" charset="0"/>
                          <a:ea typeface="Helvetica Neue"/>
                          <a:cs typeface="Times New Roman" panose="02020603050405020304" pitchFamily="18" charset="0"/>
                          <a:sym typeface="Helvetica Neue"/>
                        </a:rPr>
                        <a:t>Authors name(s)</a:t>
                      </a:r>
                      <a:endParaRPr sz="1600" b="1" u="none" strike="noStrike" cap="none" dirty="0">
                        <a:solidFill>
                          <a:schemeClr val="tx1"/>
                        </a:solidFill>
                        <a:latin typeface="Times New Roman" panose="02020603050405020304" pitchFamily="18" charset="0"/>
                        <a:ea typeface="Helvetica Neue"/>
                        <a:cs typeface="Times New Roman" panose="02020603050405020304" pitchFamily="18" charset="0"/>
                        <a:sym typeface="Helvetica Neue"/>
                      </a:endParaRPr>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1600"/>
                        <a:buFont typeface="Helvetica Neue"/>
                        <a:buNone/>
                      </a:pPr>
                      <a:r>
                        <a:rPr lang="en-US" sz="1600" b="1" u="none" strike="noStrike" cap="none" dirty="0">
                          <a:solidFill>
                            <a:schemeClr val="tx1"/>
                          </a:solidFill>
                          <a:latin typeface="Times New Roman" panose="02020603050405020304" pitchFamily="18" charset="0"/>
                          <a:ea typeface="Helvetica Neue"/>
                          <a:cs typeface="Times New Roman" panose="02020603050405020304" pitchFamily="18" charset="0"/>
                          <a:sym typeface="Helvetica Neue"/>
                        </a:rPr>
                        <a:t>Full title of the paper with Year</a:t>
                      </a:r>
                      <a:endParaRPr sz="1600" b="1" u="none" strike="noStrike" cap="none" dirty="0">
                        <a:solidFill>
                          <a:schemeClr val="tx1"/>
                        </a:solidFill>
                        <a:latin typeface="Times New Roman" panose="02020603050405020304" pitchFamily="18" charset="0"/>
                        <a:ea typeface="Helvetica Neue"/>
                        <a:cs typeface="Times New Roman" panose="02020603050405020304" pitchFamily="18" charset="0"/>
                        <a:sym typeface="Helvetica Neue"/>
                      </a:endParaRPr>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1600"/>
                        <a:buFont typeface="Helvetica Neue"/>
                        <a:buNone/>
                      </a:pPr>
                      <a:r>
                        <a:rPr lang="en-US" sz="1600" b="1" u="none" strike="noStrike" cap="none" dirty="0">
                          <a:solidFill>
                            <a:schemeClr val="tx1"/>
                          </a:solidFill>
                          <a:latin typeface="Times New Roman" panose="02020603050405020304" pitchFamily="18" charset="0"/>
                          <a:ea typeface="Helvetica Neue"/>
                          <a:cs typeface="Times New Roman" panose="02020603050405020304" pitchFamily="18" charset="0"/>
                          <a:sym typeface="Helvetica Neue"/>
                        </a:rPr>
                        <a:t>Inference from paper (based on methodology, technology)</a:t>
                      </a:r>
                      <a:endParaRPr sz="1600" b="1" u="none" strike="noStrike" cap="none" dirty="0">
                        <a:solidFill>
                          <a:schemeClr val="tx1"/>
                        </a:solidFill>
                        <a:latin typeface="Times New Roman" panose="02020603050405020304" pitchFamily="18" charset="0"/>
                        <a:ea typeface="Helvetica Neue"/>
                        <a:cs typeface="Times New Roman" panose="02020603050405020304" pitchFamily="18" charset="0"/>
                        <a:sym typeface="Helvetica Neue"/>
                      </a:endParaRPr>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1600"/>
                        <a:buFont typeface="Helvetica Neue"/>
                        <a:buNone/>
                      </a:pPr>
                      <a:r>
                        <a:rPr lang="en-US" sz="1600" b="1" u="none" strike="noStrike" cap="none" dirty="0">
                          <a:solidFill>
                            <a:schemeClr val="tx1"/>
                          </a:solidFill>
                          <a:latin typeface="Times New Roman" panose="02020603050405020304" pitchFamily="18" charset="0"/>
                          <a:ea typeface="Helvetica Neue"/>
                          <a:cs typeface="Times New Roman" panose="02020603050405020304" pitchFamily="18" charset="0"/>
                          <a:sym typeface="Helvetica Neue"/>
                        </a:rPr>
                        <a:t>Open</a:t>
                      </a:r>
                      <a:r>
                        <a:rPr lang="en-US" sz="1600" b="1" u="none" strike="noStrike" cap="none" baseline="0" dirty="0">
                          <a:solidFill>
                            <a:schemeClr val="tx1"/>
                          </a:solidFill>
                          <a:latin typeface="Times New Roman" panose="02020603050405020304" pitchFamily="18" charset="0"/>
                          <a:ea typeface="Helvetica Neue"/>
                          <a:cs typeface="Times New Roman" panose="02020603050405020304" pitchFamily="18" charset="0"/>
                          <a:sym typeface="Helvetica Neue"/>
                        </a:rPr>
                        <a:t> Problem</a:t>
                      </a:r>
                      <a:endParaRPr sz="1600" b="1" u="none" strike="noStrike" cap="none" dirty="0">
                        <a:solidFill>
                          <a:schemeClr val="tx1"/>
                        </a:solidFill>
                        <a:latin typeface="Times New Roman" panose="02020603050405020304" pitchFamily="18" charset="0"/>
                        <a:ea typeface="Helvetica Neue"/>
                        <a:cs typeface="Times New Roman" panose="02020603050405020304" pitchFamily="18" charset="0"/>
                        <a:sym typeface="Helvetica Neue"/>
                      </a:endParaRPr>
                    </a:p>
                  </a:txBody>
                  <a:tcPr marL="91450" marR="91450" marT="45725" marB="45725" anchor="ctr"/>
                </a:tc>
                <a:extLst>
                  <a:ext uri="{0D108BD9-81ED-4DB2-BD59-A6C34878D82A}">
                    <a16:rowId xmlns:a16="http://schemas.microsoft.com/office/drawing/2014/main" val="10000"/>
                  </a:ext>
                </a:extLst>
              </a:tr>
              <a:tr h="1763937">
                <a:tc>
                  <a:txBody>
                    <a:bodyPr/>
                    <a:lstStyle/>
                    <a:p>
                      <a:r>
                        <a:rPr lang="en-US" sz="1050" b="0" i="0" u="none" strike="noStrike" cap="none" dirty="0">
                          <a:solidFill>
                            <a:srgbClr val="000000"/>
                          </a:solidFill>
                          <a:latin typeface="Times New Roman" pitchFamily="18" charset="0"/>
                          <a:ea typeface="Arial"/>
                          <a:cs typeface="Times New Roman" pitchFamily="18" charset="0"/>
                          <a:sym typeface="Arial"/>
                        </a:rPr>
                        <a:t>A. Dixit,</a:t>
                      </a:r>
                      <a:r>
                        <a:rPr lang="en-US" sz="1050" b="0" i="0" u="none" strike="noStrike" cap="none" baseline="0" dirty="0">
                          <a:solidFill>
                            <a:srgbClr val="000000"/>
                          </a:solidFill>
                          <a:latin typeface="Times New Roman" pitchFamily="18" charset="0"/>
                          <a:ea typeface="Arial"/>
                          <a:cs typeface="Times New Roman" pitchFamily="18" charset="0"/>
                          <a:sym typeface="Arial"/>
                        </a:rPr>
                        <a:t> </a:t>
                      </a:r>
                      <a:r>
                        <a:rPr lang="en-US" sz="1050" b="0" i="0" u="none" strike="noStrike" cap="none" dirty="0">
                          <a:solidFill>
                            <a:srgbClr val="000000"/>
                          </a:solidFill>
                          <a:latin typeface="Times New Roman" pitchFamily="18" charset="0"/>
                          <a:ea typeface="Arial"/>
                          <a:cs typeface="Times New Roman" pitchFamily="18" charset="0"/>
                          <a:sym typeface="Arial"/>
                        </a:rPr>
                        <a:t>M. </a:t>
                      </a:r>
                      <a:r>
                        <a:rPr lang="en-US" sz="1050" b="0" i="0" u="none" strike="noStrike" cap="none" dirty="0" err="1">
                          <a:solidFill>
                            <a:srgbClr val="000000"/>
                          </a:solidFill>
                          <a:latin typeface="Times New Roman" pitchFamily="18" charset="0"/>
                          <a:ea typeface="Arial"/>
                          <a:cs typeface="Times New Roman" pitchFamily="18" charset="0"/>
                          <a:sym typeface="Arial"/>
                        </a:rPr>
                        <a:t>Vashishtha</a:t>
                      </a:r>
                      <a:r>
                        <a:rPr lang="en-US" sz="1050" b="0" i="0" u="none" strike="noStrike" cap="none" dirty="0">
                          <a:solidFill>
                            <a:srgbClr val="000000"/>
                          </a:solidFill>
                          <a:latin typeface="Times New Roman" pitchFamily="18" charset="0"/>
                          <a:ea typeface="Arial"/>
                          <a:cs typeface="Times New Roman" pitchFamily="18" charset="0"/>
                          <a:sym typeface="Arial"/>
                        </a:rPr>
                        <a:t>, K. </a:t>
                      </a:r>
                      <a:r>
                        <a:rPr lang="en-US" sz="1050" b="0" i="0" u="none" strike="noStrike" cap="none" dirty="0" err="1">
                          <a:solidFill>
                            <a:srgbClr val="000000"/>
                          </a:solidFill>
                          <a:latin typeface="Times New Roman" pitchFamily="18" charset="0"/>
                          <a:ea typeface="Arial"/>
                          <a:cs typeface="Times New Roman" pitchFamily="18" charset="0"/>
                          <a:sym typeface="Arial"/>
                        </a:rPr>
                        <a:t>Guleri</a:t>
                      </a:r>
                      <a:endParaRPr lang="en-US" sz="1050" b="0" i="0" u="none" strike="noStrike" cap="none" dirty="0">
                        <a:solidFill>
                          <a:srgbClr val="000000"/>
                        </a:solidFill>
                        <a:latin typeface="Times New Roman" pitchFamily="18" charset="0"/>
                        <a:ea typeface="Arial"/>
                        <a:cs typeface="Times New Roman" pitchFamily="18" charset="0"/>
                        <a:sym typeface="Arial"/>
                      </a:endParaRPr>
                    </a:p>
                    <a:p>
                      <a:pPr marL="0" marR="0" lvl="0" indent="0" algn="just" rtl="0">
                        <a:lnSpc>
                          <a:spcPct val="100000"/>
                        </a:lnSpc>
                        <a:spcBef>
                          <a:spcPts val="0"/>
                        </a:spcBef>
                        <a:spcAft>
                          <a:spcPts val="0"/>
                        </a:spcAft>
                        <a:buClr>
                          <a:schemeClr val="dk1"/>
                        </a:buClr>
                        <a:buSzPts val="1050"/>
                        <a:buFont typeface="Arial"/>
                        <a:buNone/>
                      </a:pPr>
                      <a:endParaRPr sz="1050" b="0" i="0" u="none" strike="noStrike" cap="none" dirty="0">
                        <a:solidFill>
                          <a:schemeClr val="tx1"/>
                        </a:solidFill>
                        <a:latin typeface="Times New Roman"/>
                        <a:ea typeface="Times New Roman"/>
                        <a:cs typeface="Times New Roman"/>
                        <a:sym typeface="Times New Roman"/>
                      </a:endParaRPr>
                    </a:p>
                  </a:txBody>
                  <a:tcPr marL="91450" marR="91450" marT="45725" marB="45725"/>
                </a:tc>
                <a:tc>
                  <a:txBody>
                    <a:bodyPr/>
                    <a:lstStyle/>
                    <a:p>
                      <a:pPr marL="0" marR="0" lvl="0" indent="0" algn="just" rtl="0">
                        <a:lnSpc>
                          <a:spcPct val="100000"/>
                        </a:lnSpc>
                        <a:spcBef>
                          <a:spcPts val="0"/>
                        </a:spcBef>
                        <a:spcAft>
                          <a:spcPts val="0"/>
                        </a:spcAft>
                        <a:buClr>
                          <a:schemeClr val="dk1"/>
                        </a:buClr>
                        <a:buSzPts val="1050"/>
                        <a:buFont typeface="Arial"/>
                        <a:buNone/>
                      </a:pPr>
                      <a:r>
                        <a:rPr lang="en-US" sz="1050" b="0" i="0" u="none" strike="noStrike" cap="none" dirty="0">
                          <a:solidFill>
                            <a:srgbClr val="000000"/>
                          </a:solidFill>
                          <a:latin typeface="Times New Roman" pitchFamily="18" charset="0"/>
                          <a:ea typeface="Arial"/>
                          <a:cs typeface="Times New Roman" pitchFamily="18" charset="0"/>
                          <a:sym typeface="Arial"/>
                        </a:rPr>
                        <a:t>"An AI-based Formulated Feedback-System for Interpreting Conclusive Emotions for A Group of People," 2022</a:t>
                      </a:r>
                      <a:endParaRPr sz="1050" b="0" i="0" u="none" strike="noStrike" cap="none" dirty="0">
                        <a:solidFill>
                          <a:schemeClr val="tx1"/>
                        </a:solidFill>
                        <a:latin typeface="Times New Roman" pitchFamily="18" charset="0"/>
                        <a:ea typeface="Times New Roman"/>
                        <a:cs typeface="Times New Roman" pitchFamily="18" charset="0"/>
                        <a:sym typeface="Times New Roman"/>
                      </a:endParaRPr>
                    </a:p>
                  </a:txBody>
                  <a:tcPr marL="91450" marR="91450" marT="45725" marB="45725"/>
                </a:tc>
                <a:tc>
                  <a:txBody>
                    <a:bodyPr/>
                    <a:lstStyle/>
                    <a:p>
                      <a:pPr marL="0" marR="0" lvl="0" indent="0" algn="just" rtl="0">
                        <a:lnSpc>
                          <a:spcPct val="100000"/>
                        </a:lnSpc>
                        <a:spcBef>
                          <a:spcPts val="0"/>
                        </a:spcBef>
                        <a:spcAft>
                          <a:spcPts val="0"/>
                        </a:spcAft>
                        <a:buClr>
                          <a:schemeClr val="dk1"/>
                        </a:buClr>
                        <a:buSzPts val="1050"/>
                        <a:buFont typeface="Times New Roman"/>
                        <a:buNone/>
                      </a:pPr>
                      <a:r>
                        <a:rPr lang="en-US" sz="1050" b="0" i="0" u="none" strike="noStrike" cap="none" dirty="0">
                          <a:solidFill>
                            <a:srgbClr val="000000"/>
                          </a:solidFill>
                          <a:latin typeface="Times New Roman" pitchFamily="18" charset="0"/>
                          <a:ea typeface="Arial"/>
                          <a:cs typeface="Times New Roman" pitchFamily="18" charset="0"/>
                          <a:sym typeface="Arial"/>
                        </a:rPr>
                        <a:t>This system is designed to analyze and interpret strong and definitive emotions within a group context. The research likely delves into the methodology and technology employed, possibly incorporating machine learning techniques for emotion recognition. Paper's implications may extend to various fields, such as healthcare, education, and human-computer interaction, where understanding collective emotions can be valuable for improving communication and decision-making processes. (Conference Paper)</a:t>
                      </a:r>
                      <a:endParaRPr lang="en-US" sz="1050" u="none" strike="noStrike" cap="none" dirty="0">
                        <a:solidFill>
                          <a:schemeClr val="tx1"/>
                        </a:solidFill>
                        <a:latin typeface="Times New Roman" pitchFamily="18" charset="0"/>
                        <a:ea typeface="Times New Roman"/>
                        <a:cs typeface="Times New Roman" pitchFamily="18" charset="0"/>
                        <a:sym typeface="Times New Roman"/>
                      </a:endParaRPr>
                    </a:p>
                  </a:txBody>
                  <a:tcPr marL="91450" marR="91450" marT="45725" marB="45725"/>
                </a:tc>
                <a:tc>
                  <a:txBody>
                    <a:bodyPr/>
                    <a:lstStyle/>
                    <a:p>
                      <a:pPr marL="0" marR="0" lvl="0" indent="0" algn="just" rtl="0">
                        <a:lnSpc>
                          <a:spcPct val="100000"/>
                        </a:lnSpc>
                        <a:spcBef>
                          <a:spcPts val="0"/>
                        </a:spcBef>
                        <a:spcAft>
                          <a:spcPts val="0"/>
                        </a:spcAft>
                        <a:buClr>
                          <a:schemeClr val="dk1"/>
                        </a:buClr>
                        <a:buSzPts val="1050"/>
                        <a:buFont typeface="Times New Roman"/>
                        <a:buNone/>
                      </a:pPr>
                      <a:r>
                        <a:rPr lang="en-US" sz="1050" u="none" strike="noStrike" cap="none" dirty="0">
                          <a:solidFill>
                            <a:schemeClr val="tx1"/>
                          </a:solidFill>
                          <a:latin typeface="Times New Roman" pitchFamily="18" charset="0"/>
                          <a:ea typeface="Times New Roman"/>
                          <a:cs typeface="Times New Roman" pitchFamily="18" charset="0"/>
                          <a:sym typeface="Times New Roman"/>
                        </a:rPr>
                        <a:t>One potential open problem highlighted in this paper could be the scalability and generalization of the AI-based feedback system for interpreting conclusive emotions. It may be important to address how the system's performance varies across different group sizes, cultural contexts, or languages, and whether it can adapt effectively to diverse real-world scenarios beyond controlled environments.</a:t>
                      </a:r>
                    </a:p>
                  </a:txBody>
                  <a:tcPr marL="91450" marR="91450" marT="45725" marB="45725"/>
                </a:tc>
                <a:extLst>
                  <a:ext uri="{0D108BD9-81ED-4DB2-BD59-A6C34878D82A}">
                    <a16:rowId xmlns:a16="http://schemas.microsoft.com/office/drawing/2014/main" val="10001"/>
                  </a:ext>
                </a:extLst>
              </a:tr>
              <a:tr h="1945532">
                <a:tc>
                  <a:txBody>
                    <a:bodyPr/>
                    <a:lstStyle/>
                    <a:p>
                      <a:r>
                        <a:rPr lang="pt-BR" sz="1050" b="0" i="0" u="none" strike="noStrike" cap="none" dirty="0">
                          <a:solidFill>
                            <a:srgbClr val="000000"/>
                          </a:solidFill>
                          <a:latin typeface="Times New Roman" pitchFamily="18" charset="0"/>
                          <a:ea typeface="Arial"/>
                          <a:cs typeface="Times New Roman" pitchFamily="18" charset="0"/>
                          <a:sym typeface="Arial"/>
                        </a:rPr>
                        <a:t>S. A. M. Silveira,</a:t>
                      </a:r>
                      <a:r>
                        <a:rPr lang="pt-BR" sz="1050" b="0" i="0" u="none" strike="noStrike" cap="none" baseline="0" dirty="0">
                          <a:solidFill>
                            <a:srgbClr val="000000"/>
                          </a:solidFill>
                          <a:latin typeface="Times New Roman" pitchFamily="18" charset="0"/>
                          <a:ea typeface="Arial"/>
                          <a:cs typeface="Times New Roman" pitchFamily="18" charset="0"/>
                          <a:sym typeface="Arial"/>
                        </a:rPr>
                        <a:t> </a:t>
                      </a:r>
                      <a:r>
                        <a:rPr lang="pt-BR" sz="1050" b="0" i="0" u="none" strike="noStrike" cap="none" dirty="0">
                          <a:solidFill>
                            <a:srgbClr val="000000"/>
                          </a:solidFill>
                          <a:latin typeface="Times New Roman" pitchFamily="18" charset="0"/>
                          <a:ea typeface="Arial"/>
                          <a:cs typeface="Times New Roman" pitchFamily="18" charset="0"/>
                          <a:sym typeface="Arial"/>
                        </a:rPr>
                        <a:t>V. P. Mishra</a:t>
                      </a:r>
                    </a:p>
                  </a:txBody>
                  <a:tcPr marL="91450" marR="91450" marT="45725" marB="45725"/>
                </a:tc>
                <a:tc>
                  <a:txBody>
                    <a:bodyPr/>
                    <a:lstStyle/>
                    <a:p>
                      <a:pPr marL="0" marR="0" lvl="0" indent="0" algn="just" rtl="0">
                        <a:lnSpc>
                          <a:spcPct val="100000"/>
                        </a:lnSpc>
                        <a:spcBef>
                          <a:spcPts val="0"/>
                        </a:spcBef>
                        <a:spcAft>
                          <a:spcPts val="0"/>
                        </a:spcAft>
                        <a:buClr>
                          <a:schemeClr val="dk1"/>
                        </a:buClr>
                        <a:buSzPts val="1800"/>
                        <a:buFont typeface="Arial"/>
                        <a:buNone/>
                      </a:pPr>
                      <a:r>
                        <a:rPr lang="en-US" sz="1050" b="0" i="0" u="none" strike="noStrike" cap="none" dirty="0">
                          <a:solidFill>
                            <a:srgbClr val="000000"/>
                          </a:solidFill>
                          <a:latin typeface="Times New Roman" pitchFamily="18" charset="0"/>
                          <a:ea typeface="Arial"/>
                          <a:cs typeface="Times New Roman" pitchFamily="18" charset="0"/>
                          <a:sym typeface="Arial"/>
                        </a:rPr>
                        <a:t>"Development of Simulator to Recognize the Mood using Facial Emotion Detection," 2022 </a:t>
                      </a:r>
                      <a:endParaRPr sz="1050" b="0" i="0" u="none" strike="noStrike" cap="none" dirty="0">
                        <a:solidFill>
                          <a:schemeClr val="tx1"/>
                        </a:solidFill>
                        <a:latin typeface="Times New Roman" pitchFamily="18" charset="0"/>
                        <a:ea typeface="Arial"/>
                        <a:cs typeface="Times New Roman" pitchFamily="18" charset="0"/>
                        <a:sym typeface="Arial"/>
                      </a:endParaRPr>
                    </a:p>
                  </a:txBody>
                  <a:tcPr marL="91450" marR="91450" marT="45725" marB="45725"/>
                </a:tc>
                <a:tc>
                  <a:txBody>
                    <a:bodyPr/>
                    <a:lstStyle/>
                    <a:p>
                      <a:pPr marL="0" marR="0" lvl="0" indent="0" algn="just" rtl="0">
                        <a:lnSpc>
                          <a:spcPct val="100000"/>
                        </a:lnSpc>
                        <a:spcBef>
                          <a:spcPts val="0"/>
                        </a:spcBef>
                        <a:spcAft>
                          <a:spcPts val="0"/>
                        </a:spcAft>
                        <a:buClr>
                          <a:schemeClr val="dk1"/>
                        </a:buClr>
                        <a:buSzPts val="1050"/>
                        <a:buFont typeface="Times New Roman"/>
                        <a:buNone/>
                      </a:pPr>
                      <a:r>
                        <a:rPr lang="en-US" sz="1050" b="0" i="0" u="none" strike="noStrike" cap="none" dirty="0">
                          <a:solidFill>
                            <a:srgbClr val="000000"/>
                          </a:solidFill>
                          <a:latin typeface="Times New Roman" pitchFamily="18" charset="0"/>
                          <a:ea typeface="Arial"/>
                          <a:cs typeface="Times New Roman" pitchFamily="18" charset="0"/>
                          <a:sym typeface="Arial"/>
                        </a:rPr>
                        <a:t>This suggests the application of computer vision and machine learning techniques to analyze facial expressions for emotional cues. The research could have implications in areas like human-computer interaction and mental health assessment. Further insights into the methodology, technology, and potential applications would be gained by reading the full paper, including abstract, methodology, results, and conclusions.(Conference Paper)</a:t>
                      </a:r>
                      <a:endParaRPr lang="en-US" sz="1050" b="0" i="0" u="none" strike="noStrike" cap="none" dirty="0">
                        <a:solidFill>
                          <a:schemeClr val="tx1"/>
                        </a:solidFill>
                        <a:latin typeface="Times New Roman" pitchFamily="18" charset="0"/>
                        <a:ea typeface="Arial"/>
                        <a:cs typeface="Times New Roman" pitchFamily="18" charset="0"/>
                        <a:sym typeface="Arial"/>
                      </a:endParaRPr>
                    </a:p>
                  </a:txBody>
                  <a:tcPr marL="91450" marR="91450" marT="45725" marB="45725"/>
                </a:tc>
                <a:tc>
                  <a:txBody>
                    <a:bodyPr/>
                    <a:lstStyle/>
                    <a:p>
                      <a:pPr marL="0" marR="0" lvl="0" indent="0" algn="just" rtl="0">
                        <a:lnSpc>
                          <a:spcPct val="100000"/>
                        </a:lnSpc>
                        <a:spcBef>
                          <a:spcPts val="0"/>
                        </a:spcBef>
                        <a:spcAft>
                          <a:spcPts val="0"/>
                        </a:spcAft>
                        <a:buClr>
                          <a:schemeClr val="dk1"/>
                        </a:buClr>
                        <a:buSzPts val="1050"/>
                        <a:buFont typeface="Times New Roman"/>
                        <a:buNone/>
                      </a:pPr>
                      <a:r>
                        <a:rPr lang="en-US" sz="1050" b="0" i="0" u="none" strike="noStrike" cap="none" dirty="0">
                          <a:solidFill>
                            <a:schemeClr val="tx1"/>
                          </a:solidFill>
                          <a:latin typeface="Times New Roman" pitchFamily="18" charset="0"/>
                          <a:ea typeface="Arial"/>
                          <a:cs typeface="Times New Roman" pitchFamily="18" charset="0"/>
                          <a:sym typeface="Arial"/>
                        </a:rPr>
                        <a:t>An open problem arising from this paper may involve addressing the potential limitations of the developed mood recognition simulator, such as its accuracy and robustness across diverse demographic groups, different lighting conditions, or variations in facial expressions. It could also explore the real-world applicability and ethical considerations associated with deploying such technology for mood recognition.</a:t>
                      </a:r>
                    </a:p>
                  </a:txBody>
                  <a:tcPr marL="91450" marR="91450" marT="45725" marB="45725"/>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8722948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576FFA-FA9C-9500-FB9D-E7F78F979A7A}"/>
              </a:ext>
            </a:extLst>
          </p:cNvPr>
          <p:cNvSpPr>
            <a:spLocks noGrp="1"/>
          </p:cNvSpPr>
          <p:nvPr>
            <p:ph type="body" idx="1"/>
          </p:nvPr>
        </p:nvSpPr>
        <p:spPr>
          <a:xfrm>
            <a:off x="787828" y="1356360"/>
            <a:ext cx="7673420" cy="4471416"/>
          </a:xfrm>
        </p:spPr>
        <p:txBody>
          <a:bodyPr>
            <a:noAutofit/>
          </a:bodyPr>
          <a:lstStyle/>
          <a:p>
            <a:pPr marL="114300" indent="0">
              <a:buNone/>
            </a:pPr>
            <a:r>
              <a:rPr lang="en-US" sz="1500" dirty="0">
                <a:solidFill>
                  <a:schemeClr val="tx1"/>
                </a:solidFill>
                <a:latin typeface="Times New Roman" panose="02020603050405020304" pitchFamily="18" charset="0"/>
                <a:cs typeface="Times New Roman" panose="02020603050405020304" pitchFamily="18" charset="0"/>
              </a:rPr>
              <a:t>Base Model:</a:t>
            </a:r>
          </a:p>
          <a:p>
            <a:pPr algn="just">
              <a:buFont typeface="Arial" panose="020B0604020202020204" pitchFamily="34" charset="0"/>
              <a:buChar char="•"/>
            </a:pPr>
            <a:r>
              <a:rPr lang="en-US" sz="1500" dirty="0">
                <a:solidFill>
                  <a:schemeClr val="tx1"/>
                </a:solidFill>
                <a:latin typeface="Times New Roman" panose="02020603050405020304" pitchFamily="18" charset="0"/>
                <a:cs typeface="Times New Roman" panose="02020603050405020304" pitchFamily="18" charset="0"/>
              </a:rPr>
              <a:t> The model utilizes the DenseNet169 architecture as a base model. </a:t>
            </a:r>
            <a:r>
              <a:rPr lang="en-US" sz="1500" dirty="0" err="1">
                <a:solidFill>
                  <a:schemeClr val="tx1"/>
                </a:solidFill>
                <a:latin typeface="Times New Roman" panose="02020603050405020304" pitchFamily="18" charset="0"/>
                <a:cs typeface="Times New Roman" panose="02020603050405020304" pitchFamily="18" charset="0"/>
              </a:rPr>
              <a:t>DenseNet</a:t>
            </a:r>
            <a:r>
              <a:rPr lang="en-US" sz="1500" dirty="0">
                <a:solidFill>
                  <a:schemeClr val="tx1"/>
                </a:solidFill>
                <a:latin typeface="Times New Roman" panose="02020603050405020304" pitchFamily="18" charset="0"/>
                <a:cs typeface="Times New Roman" panose="02020603050405020304" pitchFamily="18" charset="0"/>
              </a:rPr>
              <a:t> is known for its densely connected blocks, where each layer receives direct input from all preceding layers. This promotes feature reuse and can lead to more efficient training and improved parameter efficiency.</a:t>
            </a:r>
          </a:p>
          <a:p>
            <a:pPr marL="114300" indent="0">
              <a:buNone/>
            </a:pPr>
            <a:endParaRPr lang="en-US" sz="1500" dirty="0">
              <a:solidFill>
                <a:schemeClr val="tx1"/>
              </a:solidFill>
              <a:latin typeface="Times New Roman" panose="02020603050405020304" pitchFamily="18" charset="0"/>
              <a:cs typeface="Times New Roman" panose="02020603050405020304" pitchFamily="18" charset="0"/>
            </a:endParaRPr>
          </a:p>
          <a:p>
            <a:pPr marL="114300" indent="0">
              <a:buNone/>
            </a:pPr>
            <a:r>
              <a:rPr lang="en-US" sz="1500" dirty="0">
                <a:solidFill>
                  <a:schemeClr val="tx1"/>
                </a:solidFill>
                <a:latin typeface="Times New Roman" panose="02020603050405020304" pitchFamily="18" charset="0"/>
                <a:cs typeface="Times New Roman" panose="02020603050405020304" pitchFamily="18" charset="0"/>
              </a:rPr>
              <a:t>Global Average Pooling:</a:t>
            </a:r>
          </a:p>
          <a:p>
            <a:pPr algn="just">
              <a:buFont typeface="Arial" panose="020B0604020202020204" pitchFamily="34" charset="0"/>
              <a:buChar char="•"/>
            </a:pPr>
            <a:r>
              <a:rPr lang="en-US" sz="1500" dirty="0">
                <a:solidFill>
                  <a:schemeClr val="tx1"/>
                </a:solidFill>
                <a:latin typeface="Times New Roman" panose="02020603050405020304" pitchFamily="18" charset="0"/>
                <a:cs typeface="Times New Roman" panose="02020603050405020304" pitchFamily="18" charset="0"/>
              </a:rPr>
              <a:t> After the DenseNet169 base, a Global Average Pooling 2D layer is applied. Global Average Pooling is a </a:t>
            </a:r>
            <a:r>
              <a:rPr lang="en-US" sz="1500" dirty="0" err="1">
                <a:solidFill>
                  <a:schemeClr val="tx1"/>
                </a:solidFill>
                <a:latin typeface="Times New Roman" panose="02020603050405020304" pitchFamily="18" charset="0"/>
                <a:cs typeface="Times New Roman" panose="02020603050405020304" pitchFamily="18" charset="0"/>
              </a:rPr>
              <a:t>downsampling</a:t>
            </a:r>
            <a:r>
              <a:rPr lang="en-US" sz="1500" dirty="0">
                <a:solidFill>
                  <a:schemeClr val="tx1"/>
                </a:solidFill>
                <a:latin typeface="Times New Roman" panose="02020603050405020304" pitchFamily="18" charset="0"/>
                <a:cs typeface="Times New Roman" panose="02020603050405020304" pitchFamily="18" charset="0"/>
              </a:rPr>
              <a:t> technique that computes the average of each feature map in the final convolutional layer. It reduces the spatial dimensions to 1x1 while retaining important feature information, helping to reduce the total number of parameters.</a:t>
            </a:r>
          </a:p>
          <a:p>
            <a:pPr marL="114300" indent="0">
              <a:buNone/>
            </a:pPr>
            <a:endParaRPr lang="en-US" sz="1500" dirty="0">
              <a:solidFill>
                <a:schemeClr val="tx1"/>
              </a:solidFill>
              <a:latin typeface="Times New Roman" panose="02020603050405020304" pitchFamily="18" charset="0"/>
              <a:cs typeface="Times New Roman" panose="02020603050405020304" pitchFamily="18" charset="0"/>
            </a:endParaRPr>
          </a:p>
          <a:p>
            <a:pPr marL="114300" indent="0">
              <a:buNone/>
            </a:pPr>
            <a:r>
              <a:rPr lang="en-US" sz="1500" dirty="0">
                <a:solidFill>
                  <a:schemeClr val="tx1"/>
                </a:solidFill>
                <a:latin typeface="Times New Roman" panose="02020603050405020304" pitchFamily="18" charset="0"/>
                <a:cs typeface="Times New Roman" panose="02020603050405020304" pitchFamily="18" charset="0"/>
              </a:rPr>
              <a:t>Dense Layers with Dropout:</a:t>
            </a:r>
          </a:p>
          <a:p>
            <a:pPr algn="just">
              <a:buFont typeface="Arial" panose="020B0604020202020204" pitchFamily="34" charset="0"/>
              <a:buChar char="•"/>
            </a:pPr>
            <a:r>
              <a:rPr lang="en-US" sz="1500" dirty="0">
                <a:solidFill>
                  <a:schemeClr val="tx1"/>
                </a:solidFill>
                <a:latin typeface="Times New Roman" panose="02020603050405020304" pitchFamily="18" charset="0"/>
                <a:cs typeface="Times New Roman" panose="02020603050405020304" pitchFamily="18" charset="0"/>
              </a:rPr>
              <a:t> Following the Global Average Pooling layer, there are several fully connected (dense) layers. These layers serve as the classifier for the specific task at hand. Dropout layers are included after the dense layers to prevent overfitting. Dropout randomly sets a fraction of input units to zero during training, which helps prevent the model from relying too much on specific activations.</a:t>
            </a:r>
          </a:p>
        </p:txBody>
      </p:sp>
      <p:sp>
        <p:nvSpPr>
          <p:cNvPr id="4" name="Slide Number Placeholder 3">
            <a:extLst>
              <a:ext uri="{FF2B5EF4-FFF2-40B4-BE49-F238E27FC236}">
                <a16:creationId xmlns:a16="http://schemas.microsoft.com/office/drawing/2014/main" id="{562A4257-0363-FF45-A715-29C2810A6C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40</a:t>
            </a:fld>
            <a:endParaRPr lang="en-US"/>
          </a:p>
        </p:txBody>
      </p:sp>
      <p:sp>
        <p:nvSpPr>
          <p:cNvPr id="6" name="TextBox 5">
            <a:extLst>
              <a:ext uri="{FF2B5EF4-FFF2-40B4-BE49-F238E27FC236}">
                <a16:creationId xmlns:a16="http://schemas.microsoft.com/office/drawing/2014/main" id="{CA8FBCE5-4A2D-0AC7-F83E-A174588768A1}"/>
              </a:ext>
            </a:extLst>
          </p:cNvPr>
          <p:cNvSpPr txBox="1"/>
          <p:nvPr/>
        </p:nvSpPr>
        <p:spPr>
          <a:xfrm>
            <a:off x="2286000" y="377436"/>
            <a:ext cx="4572000" cy="584775"/>
          </a:xfrm>
          <a:prstGeom prst="rect">
            <a:avLst/>
          </a:prstGeom>
          <a:noFill/>
        </p:spPr>
        <p:txBody>
          <a:bodyPr wrap="square">
            <a:spAutoFit/>
          </a:bodyPr>
          <a:lstStyle/>
          <a:p>
            <a:pPr algn="ctr"/>
            <a:r>
              <a:rPr lang="en-US" sz="3200" dirty="0">
                <a:latin typeface="Times New Roman" panose="02020603050405020304" pitchFamily="18" charset="0"/>
                <a:cs typeface="Times New Roman" panose="02020603050405020304" pitchFamily="18" charset="0"/>
              </a:rPr>
              <a:t>DenseNet169</a:t>
            </a:r>
            <a:endParaRPr lang="en-IN" sz="3200" dirty="0"/>
          </a:p>
        </p:txBody>
      </p:sp>
    </p:spTree>
    <p:extLst>
      <p:ext uri="{BB962C8B-B14F-4D97-AF65-F5344CB8AC3E}">
        <p14:creationId xmlns:p14="http://schemas.microsoft.com/office/powerpoint/2010/main" val="5769710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776267-1B58-BEA1-5395-DD2B25416D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41</a:t>
            </a:fld>
            <a:endParaRPr lang="en-US"/>
          </a:p>
        </p:txBody>
      </p:sp>
      <p:sp>
        <p:nvSpPr>
          <p:cNvPr id="10" name="TextBox 9">
            <a:extLst>
              <a:ext uri="{FF2B5EF4-FFF2-40B4-BE49-F238E27FC236}">
                <a16:creationId xmlns:a16="http://schemas.microsoft.com/office/drawing/2014/main" id="{8FBDB0D6-A6BF-00AA-2F06-66C6825BB896}"/>
              </a:ext>
            </a:extLst>
          </p:cNvPr>
          <p:cNvSpPr txBox="1"/>
          <p:nvPr/>
        </p:nvSpPr>
        <p:spPr>
          <a:xfrm>
            <a:off x="1263656" y="5608849"/>
            <a:ext cx="7045036" cy="338554"/>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test accuracy we got for the pre-trained model is 63.04%.</a:t>
            </a:r>
            <a:endParaRPr lang="en-IN" sz="1600" dirty="0">
              <a:latin typeface="Times New Roman" panose="02020603050405020304" pitchFamily="18" charset="0"/>
              <a:cs typeface="Times New Roman" panose="02020603050405020304" pitchFamily="18" charset="0"/>
            </a:endParaRPr>
          </a:p>
        </p:txBody>
      </p:sp>
      <p:pic>
        <p:nvPicPr>
          <p:cNvPr id="5122" name="Picture 2">
            <a:extLst>
              <a:ext uri="{FF2B5EF4-FFF2-40B4-BE49-F238E27FC236}">
                <a16:creationId xmlns:a16="http://schemas.microsoft.com/office/drawing/2014/main" id="{2AEFBA20-8138-59C4-FF74-8FF53DBF24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036" y="1282890"/>
            <a:ext cx="7741610" cy="4067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93912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776267-1B58-BEA1-5395-DD2B25416D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42</a:t>
            </a:fld>
            <a:endParaRPr lang="en-US"/>
          </a:p>
        </p:txBody>
      </p:sp>
      <p:sp>
        <p:nvSpPr>
          <p:cNvPr id="10" name="TextBox 9">
            <a:extLst>
              <a:ext uri="{FF2B5EF4-FFF2-40B4-BE49-F238E27FC236}">
                <a16:creationId xmlns:a16="http://schemas.microsoft.com/office/drawing/2014/main" id="{8FBDB0D6-A6BF-00AA-2F06-66C6825BB896}"/>
              </a:ext>
            </a:extLst>
          </p:cNvPr>
          <p:cNvSpPr txBox="1"/>
          <p:nvPr/>
        </p:nvSpPr>
        <p:spPr>
          <a:xfrm>
            <a:off x="1263656" y="5608849"/>
            <a:ext cx="7045036" cy="338554"/>
          </a:xfrm>
          <a:prstGeom prst="rect">
            <a:avLst/>
          </a:prstGeom>
          <a:noFill/>
        </p:spPr>
        <p:txBody>
          <a:bodyPr wrap="square">
            <a:spAutoFit/>
          </a:bodyPr>
          <a:lstStyle/>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ROC AUC Score:91.76%</a:t>
            </a:r>
          </a:p>
        </p:txBody>
      </p:sp>
      <p:pic>
        <p:nvPicPr>
          <p:cNvPr id="5124" name="Picture 4">
            <a:extLst>
              <a:ext uri="{FF2B5EF4-FFF2-40B4-BE49-F238E27FC236}">
                <a16:creationId xmlns:a16="http://schemas.microsoft.com/office/drawing/2014/main" id="{66933114-036B-C3DC-C678-332DDB7920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877" y="1458526"/>
            <a:ext cx="7682246" cy="420816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5">
            <a:extLst>
              <a:ext uri="{FF2B5EF4-FFF2-40B4-BE49-F238E27FC236}">
                <a16:creationId xmlns:a16="http://schemas.microsoft.com/office/drawing/2014/main" id="{63184D6D-A8DE-79D9-D3B6-6861618BFA91}"/>
              </a:ext>
            </a:extLst>
          </p:cNvPr>
          <p:cNvSpPr>
            <a:spLocks noChangeArrowheads="1"/>
          </p:cNvSpPr>
          <p:nvPr/>
        </p:nvSpPr>
        <p:spPr bwMode="auto">
          <a:xfrm>
            <a:off x="0" y="6400800"/>
            <a:ext cx="9144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ROC AUC score: 0.9176808669193763</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359794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E5EE1B-2396-38B9-D0DD-14275824684C}"/>
              </a:ext>
            </a:extLst>
          </p:cNvPr>
          <p:cNvSpPr>
            <a:spLocks noGrp="1"/>
          </p:cNvSpPr>
          <p:nvPr>
            <p:ph type="sldNum" idx="12"/>
          </p:nvPr>
        </p:nvSpPr>
        <p:spPr>
          <a:xfrm>
            <a:off x="8308692" y="381000"/>
            <a:ext cx="301909" cy="307736"/>
          </a:xfrm>
        </p:spPr>
        <p:txBody>
          <a:bodyPr/>
          <a:lstStyle/>
          <a:p>
            <a:pPr marL="0" lvl="0" indent="0" algn="r" rtl="0">
              <a:spcBef>
                <a:spcPts val="0"/>
              </a:spcBef>
              <a:spcAft>
                <a:spcPts val="0"/>
              </a:spcAft>
              <a:buNone/>
            </a:pPr>
            <a:fld id="{00000000-1234-1234-1234-123412341234}" type="slidenum">
              <a:rPr lang="en-US" smtClean="0">
                <a:latin typeface="Times New Roman" panose="02020603050405020304" pitchFamily="18" charset="0"/>
                <a:cs typeface="Times New Roman" panose="02020603050405020304" pitchFamily="18" charset="0"/>
              </a:rPr>
              <a:t>43</a:t>
            </a:fld>
            <a:endParaRPr lang="en-US">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59375DBA-B2C5-7A63-62DE-30A5A9226CF8}"/>
              </a:ext>
            </a:extLst>
          </p:cNvPr>
          <p:cNvSpPr txBox="1"/>
          <p:nvPr/>
        </p:nvSpPr>
        <p:spPr>
          <a:xfrm>
            <a:off x="2036618" y="371523"/>
            <a:ext cx="4572000" cy="584775"/>
          </a:xfrm>
          <a:prstGeom prst="rect">
            <a:avLst/>
          </a:prstGeom>
          <a:noFill/>
        </p:spPr>
        <p:txBody>
          <a:bodyPr wrap="square">
            <a:spAutoFit/>
          </a:bodyPr>
          <a:lstStyle/>
          <a:p>
            <a:pPr algn="ctr"/>
            <a:r>
              <a:rPr lang="en-US" sz="3200" dirty="0">
                <a:latin typeface="Times New Roman" panose="02020603050405020304" pitchFamily="18" charset="0"/>
                <a:cs typeface="Times New Roman" panose="02020603050405020304" pitchFamily="18" charset="0"/>
              </a:rPr>
              <a:t>Comparison</a:t>
            </a:r>
            <a:endParaRPr lang="en-IN" sz="3200" dirty="0">
              <a:latin typeface="Times New Roman" panose="02020603050405020304" pitchFamily="18" charset="0"/>
              <a:cs typeface="Times New Roman" panose="02020603050405020304" pitchFamily="18" charset="0"/>
            </a:endParaRPr>
          </a:p>
        </p:txBody>
      </p:sp>
      <p:pic>
        <p:nvPicPr>
          <p:cNvPr id="10" name="Picture 9" descr="A table with numbers and text&#10;&#10;Description automatically generated">
            <a:extLst>
              <a:ext uri="{FF2B5EF4-FFF2-40B4-BE49-F238E27FC236}">
                <a16:creationId xmlns:a16="http://schemas.microsoft.com/office/drawing/2014/main" id="{76F2BF22-23F2-FFEC-EBEE-19CFE1C3174B}"/>
              </a:ext>
            </a:extLst>
          </p:cNvPr>
          <p:cNvPicPr>
            <a:picLocks noChangeAspect="1"/>
          </p:cNvPicPr>
          <p:nvPr/>
        </p:nvPicPr>
        <p:blipFill>
          <a:blip r:embed="rId2"/>
          <a:stretch>
            <a:fillRect/>
          </a:stretch>
        </p:blipFill>
        <p:spPr>
          <a:xfrm>
            <a:off x="1746203" y="1532757"/>
            <a:ext cx="5244906" cy="4362949"/>
          </a:xfrm>
          <a:prstGeom prst="rect">
            <a:avLst/>
          </a:prstGeom>
        </p:spPr>
      </p:pic>
    </p:spTree>
    <p:extLst>
      <p:ext uri="{BB962C8B-B14F-4D97-AF65-F5344CB8AC3E}">
        <p14:creationId xmlns:p14="http://schemas.microsoft.com/office/powerpoint/2010/main" val="24302144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576FFA-FA9C-9500-FB9D-E7F78F979A7A}"/>
              </a:ext>
            </a:extLst>
          </p:cNvPr>
          <p:cNvSpPr>
            <a:spLocks noGrp="1"/>
          </p:cNvSpPr>
          <p:nvPr>
            <p:ph type="body" idx="1"/>
          </p:nvPr>
        </p:nvSpPr>
        <p:spPr>
          <a:xfrm>
            <a:off x="996696" y="1719072"/>
            <a:ext cx="7232904" cy="3721292"/>
          </a:xfrm>
        </p:spPr>
        <p:txBody>
          <a:bodyPr>
            <a:noAutofit/>
          </a:bodyPr>
          <a:lstStyle/>
          <a:p>
            <a:pPr marL="114300" indent="0" algn="just">
              <a:buNone/>
            </a:pPr>
            <a:r>
              <a:rPr lang="en-US" sz="1600" dirty="0">
                <a:solidFill>
                  <a:schemeClr val="tx1"/>
                </a:solidFill>
                <a:latin typeface="Times New Roman" panose="02020603050405020304" pitchFamily="18" charset="0"/>
                <a:cs typeface="Times New Roman" panose="02020603050405020304" pitchFamily="18" charset="0"/>
              </a:rPr>
              <a:t>Fine-tuning BERT for Emotion Classification:</a:t>
            </a:r>
          </a:p>
          <a:p>
            <a:pPr marL="114300" indent="0" algn="just">
              <a:buNone/>
            </a:pPr>
            <a:r>
              <a:rPr lang="en-US" sz="1600" dirty="0">
                <a:solidFill>
                  <a:schemeClr val="tx1"/>
                </a:solidFill>
                <a:latin typeface="Times New Roman" panose="02020603050405020304" pitchFamily="18" charset="0"/>
                <a:cs typeface="Times New Roman" panose="02020603050405020304" pitchFamily="18" charset="0"/>
              </a:rPr>
              <a:t>Dataset Loading: Reads a dataset from an Excel file containing quotes labeled with emotion categories.</a:t>
            </a:r>
          </a:p>
          <a:p>
            <a:pPr marL="114300" indent="0" algn="just">
              <a:buNone/>
            </a:pPr>
            <a:endParaRPr lang="en-US" sz="1600" dirty="0">
              <a:solidFill>
                <a:schemeClr val="tx1"/>
              </a:solidFill>
              <a:latin typeface="Times New Roman" panose="02020603050405020304" pitchFamily="18" charset="0"/>
              <a:cs typeface="Times New Roman" panose="02020603050405020304" pitchFamily="18" charset="0"/>
            </a:endParaRPr>
          </a:p>
          <a:p>
            <a:pPr marL="114300" indent="0" algn="just">
              <a:buNone/>
            </a:pPr>
            <a:r>
              <a:rPr lang="en-US" sz="1600" dirty="0">
                <a:solidFill>
                  <a:schemeClr val="tx1"/>
                </a:solidFill>
                <a:latin typeface="Times New Roman" panose="02020603050405020304" pitchFamily="18" charset="0"/>
                <a:cs typeface="Times New Roman" panose="02020603050405020304" pitchFamily="18" charset="0"/>
              </a:rPr>
              <a:t>Tokenization: Uses the BERT tokenizer to encode input texts and convert labels to </a:t>
            </a:r>
            <a:r>
              <a:rPr lang="en-US" sz="1600" dirty="0" err="1">
                <a:solidFill>
                  <a:schemeClr val="tx1"/>
                </a:solidFill>
                <a:latin typeface="Times New Roman" panose="02020603050405020304" pitchFamily="18" charset="0"/>
                <a:cs typeface="Times New Roman" panose="02020603050405020304" pitchFamily="18" charset="0"/>
              </a:rPr>
              <a:t>PyTorch</a:t>
            </a:r>
            <a:r>
              <a:rPr lang="en-US" sz="1600" dirty="0">
                <a:solidFill>
                  <a:schemeClr val="tx1"/>
                </a:solidFill>
                <a:latin typeface="Times New Roman" panose="02020603050405020304" pitchFamily="18" charset="0"/>
                <a:cs typeface="Times New Roman" panose="02020603050405020304" pitchFamily="18" charset="0"/>
              </a:rPr>
              <a:t> tensors.</a:t>
            </a:r>
          </a:p>
          <a:p>
            <a:pPr marL="114300" indent="0" algn="just">
              <a:buNone/>
            </a:pPr>
            <a:endParaRPr lang="en-US" sz="1600" dirty="0">
              <a:solidFill>
                <a:schemeClr val="tx1"/>
              </a:solidFill>
              <a:latin typeface="Times New Roman" panose="02020603050405020304" pitchFamily="18" charset="0"/>
              <a:cs typeface="Times New Roman" panose="02020603050405020304" pitchFamily="18" charset="0"/>
            </a:endParaRPr>
          </a:p>
          <a:p>
            <a:pPr marL="114300" indent="0" algn="just">
              <a:buNone/>
            </a:pPr>
            <a:r>
              <a:rPr lang="en-US" sz="1600" dirty="0">
                <a:solidFill>
                  <a:schemeClr val="tx1"/>
                </a:solidFill>
                <a:latin typeface="Times New Roman" panose="02020603050405020304" pitchFamily="18" charset="0"/>
                <a:cs typeface="Times New Roman" panose="02020603050405020304" pitchFamily="18" charset="0"/>
              </a:rPr>
              <a:t>Model Definition: Initializes a BERT model for sequence classification.</a:t>
            </a:r>
          </a:p>
          <a:p>
            <a:pPr marL="114300" indent="0" algn="just">
              <a:buNone/>
            </a:pPr>
            <a:r>
              <a:rPr lang="en-US" sz="1600" dirty="0">
                <a:solidFill>
                  <a:schemeClr val="tx1"/>
                </a:solidFill>
                <a:latin typeface="Times New Roman" panose="02020603050405020304" pitchFamily="18" charset="0"/>
                <a:cs typeface="Times New Roman" panose="02020603050405020304" pitchFamily="18" charset="0"/>
              </a:rPr>
              <a:t>Training: Fine-tunes the BERT model on the emotion classification task using a </a:t>
            </a:r>
          </a:p>
          <a:p>
            <a:pPr marL="114300" indent="0" algn="just">
              <a:buNone/>
            </a:pPr>
            <a:r>
              <a:rPr lang="en-US" sz="1600" dirty="0" err="1">
                <a:solidFill>
                  <a:schemeClr val="tx1"/>
                </a:solidFill>
                <a:latin typeface="Times New Roman" panose="02020603050405020304" pitchFamily="18" charset="0"/>
                <a:cs typeface="Times New Roman" panose="02020603050405020304" pitchFamily="18" charset="0"/>
              </a:rPr>
              <a:t>DataLoader</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AdamW</a:t>
            </a:r>
            <a:r>
              <a:rPr lang="en-US" sz="1600" dirty="0">
                <a:solidFill>
                  <a:schemeClr val="tx1"/>
                </a:solidFill>
                <a:latin typeface="Times New Roman" panose="02020603050405020304" pitchFamily="18" charset="0"/>
                <a:cs typeface="Times New Roman" panose="02020603050405020304" pitchFamily="18" charset="0"/>
              </a:rPr>
              <a:t> optimizer, and </a:t>
            </a:r>
            <a:r>
              <a:rPr lang="en-US" sz="1600" dirty="0" err="1">
                <a:solidFill>
                  <a:schemeClr val="tx1"/>
                </a:solidFill>
                <a:latin typeface="Times New Roman" panose="02020603050405020304" pitchFamily="18" charset="0"/>
                <a:cs typeface="Times New Roman" panose="02020603050405020304" pitchFamily="18" charset="0"/>
              </a:rPr>
              <a:t>CrossEntropyLoss</a:t>
            </a:r>
            <a:r>
              <a:rPr lang="en-US" sz="1600" dirty="0">
                <a:solidFill>
                  <a:schemeClr val="tx1"/>
                </a:solidFill>
                <a:latin typeface="Times New Roman" panose="02020603050405020304" pitchFamily="18" charset="0"/>
                <a:cs typeface="Times New Roman" panose="02020603050405020304" pitchFamily="18" charset="0"/>
              </a:rPr>
              <a:t>.</a:t>
            </a:r>
          </a:p>
          <a:p>
            <a:pPr marL="114300" indent="0" algn="just">
              <a:buNone/>
            </a:pPr>
            <a:r>
              <a:rPr lang="en-US" sz="1600" dirty="0">
                <a:solidFill>
                  <a:schemeClr val="tx1"/>
                </a:solidFill>
                <a:latin typeface="Times New Roman" panose="02020603050405020304" pitchFamily="18" charset="0"/>
                <a:cs typeface="Times New Roman" panose="02020603050405020304" pitchFamily="18" charset="0"/>
              </a:rPr>
              <a:t>Evaluation: Evaluates the model on a validation set and prints the accuracy.</a:t>
            </a:r>
          </a:p>
          <a:p>
            <a:pPr marL="114300" indent="0" algn="just">
              <a:buNone/>
            </a:pPr>
            <a:r>
              <a:rPr lang="en-US" sz="1600" dirty="0">
                <a:solidFill>
                  <a:schemeClr val="tx1"/>
                </a:solidFill>
                <a:latin typeface="Times New Roman" panose="02020603050405020304" pitchFamily="18" charset="0"/>
                <a:cs typeface="Times New Roman" panose="02020603050405020304" pitchFamily="18" charset="0"/>
              </a:rPr>
              <a:t>Model Saving: Saves the fine-tuned model and tokenizer for later use.</a:t>
            </a:r>
          </a:p>
        </p:txBody>
      </p:sp>
      <p:sp>
        <p:nvSpPr>
          <p:cNvPr id="4" name="Slide Number Placeholder 3">
            <a:extLst>
              <a:ext uri="{FF2B5EF4-FFF2-40B4-BE49-F238E27FC236}">
                <a16:creationId xmlns:a16="http://schemas.microsoft.com/office/drawing/2014/main" id="{562A4257-0363-FF45-A715-29C2810A6C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44</a:t>
            </a:fld>
            <a:endParaRPr lang="en-US"/>
          </a:p>
        </p:txBody>
      </p:sp>
      <p:sp>
        <p:nvSpPr>
          <p:cNvPr id="6" name="TextBox 5">
            <a:extLst>
              <a:ext uri="{FF2B5EF4-FFF2-40B4-BE49-F238E27FC236}">
                <a16:creationId xmlns:a16="http://schemas.microsoft.com/office/drawing/2014/main" id="{CA8FBCE5-4A2D-0AC7-F83E-A174588768A1}"/>
              </a:ext>
            </a:extLst>
          </p:cNvPr>
          <p:cNvSpPr txBox="1"/>
          <p:nvPr/>
        </p:nvSpPr>
        <p:spPr>
          <a:xfrm>
            <a:off x="2286000" y="377436"/>
            <a:ext cx="4572000" cy="584775"/>
          </a:xfrm>
          <a:prstGeom prst="rect">
            <a:avLst/>
          </a:prstGeom>
          <a:noFill/>
        </p:spPr>
        <p:txBody>
          <a:bodyPr wrap="square">
            <a:spAutoFit/>
          </a:bodyPr>
          <a:lstStyle/>
          <a:p>
            <a:pPr algn="ctr"/>
            <a:r>
              <a:rPr lang="en-US" sz="3200" dirty="0">
                <a:latin typeface="Times New Roman" panose="02020603050405020304" pitchFamily="18" charset="0"/>
                <a:cs typeface="Times New Roman" panose="02020603050405020304" pitchFamily="18" charset="0"/>
              </a:rPr>
              <a:t>BERT</a:t>
            </a:r>
            <a:endParaRPr lang="en-IN" sz="3200" dirty="0"/>
          </a:p>
        </p:txBody>
      </p:sp>
    </p:spTree>
    <p:extLst>
      <p:ext uri="{BB962C8B-B14F-4D97-AF65-F5344CB8AC3E}">
        <p14:creationId xmlns:p14="http://schemas.microsoft.com/office/powerpoint/2010/main" val="7945741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576FFA-FA9C-9500-FB9D-E7F78F979A7A}"/>
              </a:ext>
            </a:extLst>
          </p:cNvPr>
          <p:cNvSpPr>
            <a:spLocks noGrp="1"/>
          </p:cNvSpPr>
          <p:nvPr>
            <p:ph type="body" idx="1"/>
          </p:nvPr>
        </p:nvSpPr>
        <p:spPr>
          <a:xfrm>
            <a:off x="1075788" y="1658112"/>
            <a:ext cx="7232904" cy="3721292"/>
          </a:xfrm>
        </p:spPr>
        <p:txBody>
          <a:bodyPr>
            <a:noAutofit/>
          </a:bodyPr>
          <a:lstStyle/>
          <a:p>
            <a:pPr marL="114300" indent="0" algn="just">
              <a:buNone/>
            </a:pPr>
            <a:r>
              <a:rPr lang="en-US" sz="1600" dirty="0">
                <a:solidFill>
                  <a:schemeClr val="tx1"/>
                </a:solidFill>
                <a:latin typeface="Times New Roman" panose="02020603050405020304" pitchFamily="18" charset="0"/>
                <a:cs typeface="Times New Roman" panose="02020603050405020304" pitchFamily="18" charset="0"/>
              </a:rPr>
              <a:t>Generating Quotes with GPT-2:</a:t>
            </a:r>
          </a:p>
          <a:p>
            <a:pPr marL="114300" indent="0" algn="just">
              <a:buNone/>
            </a:pPr>
            <a:endParaRPr lang="en-US" sz="1600" dirty="0">
              <a:solidFill>
                <a:schemeClr val="tx1"/>
              </a:solidFill>
              <a:latin typeface="Times New Roman" panose="02020603050405020304" pitchFamily="18" charset="0"/>
              <a:cs typeface="Times New Roman" panose="02020603050405020304" pitchFamily="18" charset="0"/>
            </a:endParaRPr>
          </a:p>
          <a:p>
            <a:pPr marL="114300" indent="0" algn="just">
              <a:buNone/>
            </a:pPr>
            <a:r>
              <a:rPr lang="en-US" sz="1600" dirty="0">
                <a:solidFill>
                  <a:schemeClr val="tx1"/>
                </a:solidFill>
                <a:latin typeface="Times New Roman" panose="02020603050405020304" pitchFamily="18" charset="0"/>
                <a:cs typeface="Times New Roman" panose="02020603050405020304" pitchFamily="18" charset="0"/>
              </a:rPr>
              <a:t>Model Loading:</a:t>
            </a:r>
          </a:p>
          <a:p>
            <a:pPr marL="114300" indent="0" algn="just">
              <a:buNone/>
            </a:pPr>
            <a:r>
              <a:rPr lang="en-US" sz="1600" dirty="0">
                <a:solidFill>
                  <a:schemeClr val="tx1"/>
                </a:solidFill>
                <a:latin typeface="Times New Roman" panose="02020603050405020304" pitchFamily="18" charset="0"/>
                <a:cs typeface="Times New Roman" panose="02020603050405020304" pitchFamily="18" charset="0"/>
              </a:rPr>
              <a:t>Loads a pre-trained GPT-2 model and tokenizer for TensorFlow.</a:t>
            </a:r>
          </a:p>
          <a:p>
            <a:pPr marL="114300" indent="0" algn="just">
              <a:buNone/>
            </a:pPr>
            <a:endParaRPr lang="en-US" sz="1600" dirty="0">
              <a:solidFill>
                <a:schemeClr val="tx1"/>
              </a:solidFill>
              <a:latin typeface="Times New Roman" panose="02020603050405020304" pitchFamily="18" charset="0"/>
              <a:cs typeface="Times New Roman" panose="02020603050405020304" pitchFamily="18" charset="0"/>
            </a:endParaRPr>
          </a:p>
          <a:p>
            <a:pPr marL="114300" indent="0" algn="just">
              <a:buNone/>
            </a:pPr>
            <a:r>
              <a:rPr lang="en-US" sz="1600" dirty="0">
                <a:solidFill>
                  <a:schemeClr val="tx1"/>
                </a:solidFill>
                <a:latin typeface="Times New Roman" panose="02020603050405020304" pitchFamily="18" charset="0"/>
                <a:cs typeface="Times New Roman" panose="02020603050405020304" pitchFamily="18" charset="0"/>
              </a:rPr>
              <a:t>Quote Generation: </a:t>
            </a:r>
          </a:p>
          <a:p>
            <a:pPr marL="114300" indent="0" algn="just">
              <a:buNone/>
            </a:pPr>
            <a:r>
              <a:rPr lang="en-US" sz="1600" dirty="0">
                <a:solidFill>
                  <a:schemeClr val="tx1"/>
                </a:solidFill>
                <a:latin typeface="Times New Roman" panose="02020603050405020304" pitchFamily="18" charset="0"/>
                <a:cs typeface="Times New Roman" panose="02020603050405020304" pitchFamily="18" charset="0"/>
              </a:rPr>
              <a:t>Defines a function (generate_quote_with_gpt2) that takes a prompt (including a detected emotion) and generates a quote using GPT-2.</a:t>
            </a:r>
          </a:p>
          <a:p>
            <a:pPr marL="114300" indent="0" algn="just">
              <a:buNone/>
            </a:pPr>
            <a:endParaRPr lang="en-US" sz="1600" dirty="0">
              <a:solidFill>
                <a:schemeClr val="tx1"/>
              </a:solidFill>
              <a:latin typeface="Times New Roman" panose="02020603050405020304" pitchFamily="18" charset="0"/>
              <a:cs typeface="Times New Roman" panose="02020603050405020304" pitchFamily="18" charset="0"/>
            </a:endParaRPr>
          </a:p>
          <a:p>
            <a:pPr marL="114300" indent="0" algn="just">
              <a:buNone/>
            </a:pPr>
            <a:r>
              <a:rPr lang="en-US" sz="1600" dirty="0">
                <a:solidFill>
                  <a:schemeClr val="tx1"/>
                </a:solidFill>
                <a:latin typeface="Times New Roman" panose="02020603050405020304" pitchFamily="18" charset="0"/>
                <a:cs typeface="Times New Roman" panose="02020603050405020304" pitchFamily="18" charset="0"/>
              </a:rPr>
              <a:t>Example Usage: </a:t>
            </a:r>
          </a:p>
          <a:p>
            <a:pPr marL="114300" indent="0" algn="just">
              <a:buNone/>
            </a:pPr>
            <a:r>
              <a:rPr lang="en-US" sz="1600" dirty="0">
                <a:solidFill>
                  <a:schemeClr val="tx1"/>
                </a:solidFill>
                <a:latin typeface="Times New Roman" panose="02020603050405020304" pitchFamily="18" charset="0"/>
                <a:cs typeface="Times New Roman" panose="02020603050405020304" pitchFamily="18" charset="0"/>
              </a:rPr>
              <a:t>Demonstrates the use of GPT-2 to generate a quote based on a detected emotion ("sad" in this case).</a:t>
            </a:r>
          </a:p>
        </p:txBody>
      </p:sp>
      <p:sp>
        <p:nvSpPr>
          <p:cNvPr id="4" name="Slide Number Placeholder 3">
            <a:extLst>
              <a:ext uri="{FF2B5EF4-FFF2-40B4-BE49-F238E27FC236}">
                <a16:creationId xmlns:a16="http://schemas.microsoft.com/office/drawing/2014/main" id="{562A4257-0363-FF45-A715-29C2810A6C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45</a:t>
            </a:fld>
            <a:endParaRPr lang="en-US"/>
          </a:p>
        </p:txBody>
      </p:sp>
      <p:sp>
        <p:nvSpPr>
          <p:cNvPr id="6" name="TextBox 5">
            <a:extLst>
              <a:ext uri="{FF2B5EF4-FFF2-40B4-BE49-F238E27FC236}">
                <a16:creationId xmlns:a16="http://schemas.microsoft.com/office/drawing/2014/main" id="{CA8FBCE5-4A2D-0AC7-F83E-A174588768A1}"/>
              </a:ext>
            </a:extLst>
          </p:cNvPr>
          <p:cNvSpPr txBox="1"/>
          <p:nvPr/>
        </p:nvSpPr>
        <p:spPr>
          <a:xfrm>
            <a:off x="2286000" y="377436"/>
            <a:ext cx="4572000" cy="584775"/>
          </a:xfrm>
          <a:prstGeom prst="rect">
            <a:avLst/>
          </a:prstGeom>
          <a:noFill/>
        </p:spPr>
        <p:txBody>
          <a:bodyPr wrap="square">
            <a:spAutoFit/>
          </a:bodyPr>
          <a:lstStyle/>
          <a:p>
            <a:pPr algn="ctr"/>
            <a:r>
              <a:rPr lang="en-US" sz="3200" dirty="0">
                <a:latin typeface="Times New Roman" panose="02020603050405020304" pitchFamily="18" charset="0"/>
                <a:cs typeface="Times New Roman" panose="02020603050405020304" pitchFamily="18" charset="0"/>
              </a:rPr>
              <a:t>GPT2</a:t>
            </a:r>
            <a:endParaRPr lang="en-IN" sz="3200" dirty="0"/>
          </a:p>
        </p:txBody>
      </p:sp>
    </p:spTree>
    <p:extLst>
      <p:ext uri="{BB962C8B-B14F-4D97-AF65-F5344CB8AC3E}">
        <p14:creationId xmlns:p14="http://schemas.microsoft.com/office/powerpoint/2010/main" val="27254569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0D8F0-354F-917C-DE12-5721523D55F6}"/>
              </a:ext>
            </a:extLst>
          </p:cNvPr>
          <p:cNvSpPr>
            <a:spLocks noGrp="1"/>
          </p:cNvSpPr>
          <p:nvPr>
            <p:ph type="title"/>
          </p:nvPr>
        </p:nvSpPr>
        <p:spPr>
          <a:xfrm>
            <a:off x="990600" y="-411480"/>
            <a:ext cx="6858000" cy="2441448"/>
          </a:xfrm>
        </p:spPr>
        <p:txBody>
          <a:bodyPr/>
          <a:lstStyle/>
          <a:p>
            <a:r>
              <a:rPr lang="en-IN" dirty="0"/>
              <a:t>Output</a:t>
            </a:r>
          </a:p>
        </p:txBody>
      </p:sp>
      <p:sp>
        <p:nvSpPr>
          <p:cNvPr id="4" name="Slide Number Placeholder 3">
            <a:extLst>
              <a:ext uri="{FF2B5EF4-FFF2-40B4-BE49-F238E27FC236}">
                <a16:creationId xmlns:a16="http://schemas.microsoft.com/office/drawing/2014/main" id="{45B302B1-7C2A-AB3E-06FD-1F8705D9EE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46</a:t>
            </a:fld>
            <a:endParaRPr lang="en-US"/>
          </a:p>
        </p:txBody>
      </p:sp>
      <p:pic>
        <p:nvPicPr>
          <p:cNvPr id="6" name="Picture 5">
            <a:extLst>
              <a:ext uri="{FF2B5EF4-FFF2-40B4-BE49-F238E27FC236}">
                <a16:creationId xmlns:a16="http://schemas.microsoft.com/office/drawing/2014/main" id="{4EE2BAF8-E87C-BD8D-5B15-AFFCFCD91A5A}"/>
              </a:ext>
            </a:extLst>
          </p:cNvPr>
          <p:cNvPicPr>
            <a:picLocks noChangeAspect="1"/>
          </p:cNvPicPr>
          <p:nvPr/>
        </p:nvPicPr>
        <p:blipFill>
          <a:blip r:embed="rId2"/>
          <a:stretch>
            <a:fillRect/>
          </a:stretch>
        </p:blipFill>
        <p:spPr>
          <a:xfrm>
            <a:off x="2997083" y="1186669"/>
            <a:ext cx="2845033" cy="5145760"/>
          </a:xfrm>
          <a:prstGeom prst="rect">
            <a:avLst/>
          </a:prstGeom>
        </p:spPr>
      </p:pic>
    </p:spTree>
    <p:extLst>
      <p:ext uri="{BB962C8B-B14F-4D97-AF65-F5344CB8AC3E}">
        <p14:creationId xmlns:p14="http://schemas.microsoft.com/office/powerpoint/2010/main" val="29787602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1"/>
          <p:cNvSpPr txBox="1">
            <a:spLocks noGrp="1"/>
          </p:cNvSpPr>
          <p:nvPr>
            <p:ph type="title"/>
          </p:nvPr>
        </p:nvSpPr>
        <p:spPr>
          <a:xfrm>
            <a:off x="296271" y="184671"/>
            <a:ext cx="8229600" cy="740439"/>
          </a:xfrm>
          <a:prstGeom prst="rect">
            <a:avLst/>
          </a:prstGeom>
          <a:noFill/>
          <a:ln>
            <a:noFill/>
          </a:ln>
        </p:spPr>
        <p:txBody>
          <a:bodyPr spcFirstLastPara="1" wrap="square" lIns="45700" tIns="45700" rIns="45700" bIns="45700" anchor="ctr" anchorCtr="0">
            <a:noAutofit/>
          </a:bodyPr>
          <a:lstStyle/>
          <a:p>
            <a:pPr marL="0" lvl="0" indent="0" algn="ctr" rtl="0">
              <a:lnSpc>
                <a:spcPct val="100000"/>
              </a:lnSpc>
              <a:spcBef>
                <a:spcPts val="0"/>
              </a:spcBef>
              <a:spcAft>
                <a:spcPts val="0"/>
              </a:spcAft>
              <a:buClr>
                <a:srgbClr val="000000"/>
              </a:buClr>
              <a:buSzPts val="3200"/>
              <a:buFont typeface="Times New Roman"/>
              <a:buNone/>
            </a:pPr>
            <a:r>
              <a:rPr lang="en-US" sz="3200" dirty="0">
                <a:latin typeface="Times New Roman" panose="02020603050405020304" pitchFamily="18" charset="0"/>
                <a:ea typeface="Times New Roman"/>
                <a:cs typeface="Times New Roman" panose="02020603050405020304" pitchFamily="18" charset="0"/>
                <a:sym typeface="Times New Roman"/>
              </a:rPr>
              <a:t>Timeline</a:t>
            </a:r>
            <a:endParaRPr dirty="0">
              <a:latin typeface="Times New Roman" panose="02020603050405020304" pitchFamily="18" charset="0"/>
              <a:cs typeface="Times New Roman" panose="02020603050405020304" pitchFamily="18" charset="0"/>
            </a:endParaRPr>
          </a:p>
        </p:txBody>
      </p:sp>
      <p:grpSp>
        <p:nvGrpSpPr>
          <p:cNvPr id="165" name="Google Shape;165;p11"/>
          <p:cNvGrpSpPr/>
          <p:nvPr/>
        </p:nvGrpSpPr>
        <p:grpSpPr>
          <a:xfrm>
            <a:off x="829879" y="1350529"/>
            <a:ext cx="6138188" cy="3119872"/>
            <a:chOff x="1454099" y="28376"/>
            <a:chExt cx="5271157" cy="4156945"/>
          </a:xfrm>
        </p:grpSpPr>
        <p:sp>
          <p:nvSpPr>
            <p:cNvPr id="166" name="Google Shape;166;p11"/>
            <p:cNvSpPr/>
            <p:nvPr/>
          </p:nvSpPr>
          <p:spPr>
            <a:xfrm rot="5400000">
              <a:off x="1595357" y="619409"/>
              <a:ext cx="533172" cy="606998"/>
            </a:xfrm>
            <a:prstGeom prst="bentUpArrow">
              <a:avLst>
                <a:gd name="adj1" fmla="val 32840"/>
                <a:gd name="adj2" fmla="val 25000"/>
                <a:gd name="adj3" fmla="val 35780"/>
              </a:avLst>
            </a:prstGeom>
            <a:solidFill>
              <a:srgbClr val="E0F0F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7" name="Google Shape;167;p11"/>
            <p:cNvSpPr/>
            <p:nvPr/>
          </p:nvSpPr>
          <p:spPr>
            <a:xfrm>
              <a:off x="1454099" y="28376"/>
              <a:ext cx="897548" cy="628255"/>
            </a:xfrm>
            <a:prstGeom prst="roundRect">
              <a:avLst>
                <a:gd name="adj" fmla="val 1667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8" name="Google Shape;168;p11"/>
            <p:cNvSpPr txBox="1"/>
            <p:nvPr/>
          </p:nvSpPr>
          <p:spPr>
            <a:xfrm>
              <a:off x="1484773" y="59050"/>
              <a:ext cx="836200" cy="56690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chemeClr val="dk1"/>
                </a:buClr>
                <a:buSzPts val="800"/>
                <a:buFont typeface="Times New Roman"/>
                <a:buNone/>
              </a:pPr>
              <a:r>
                <a:rPr lang="en-US" sz="10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Abstract Submission</a:t>
              </a:r>
              <a:endParaRPr sz="1800" dirty="0">
                <a:latin typeface="Times New Roman" panose="02020603050405020304" pitchFamily="18" charset="0"/>
                <a:cs typeface="Times New Roman" panose="02020603050405020304" pitchFamily="18" charset="0"/>
              </a:endParaRPr>
            </a:p>
          </p:txBody>
        </p:sp>
        <p:sp>
          <p:nvSpPr>
            <p:cNvPr id="169" name="Google Shape;169;p11"/>
            <p:cNvSpPr/>
            <p:nvPr/>
          </p:nvSpPr>
          <p:spPr>
            <a:xfrm>
              <a:off x="2351648" y="88295"/>
              <a:ext cx="652791" cy="50778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0" name="Google Shape;170;p11"/>
            <p:cNvSpPr txBox="1"/>
            <p:nvPr/>
          </p:nvSpPr>
          <p:spPr>
            <a:xfrm>
              <a:off x="2351648" y="88295"/>
              <a:ext cx="652791" cy="507783"/>
            </a:xfrm>
            <a:prstGeom prst="rect">
              <a:avLst/>
            </a:prstGeom>
            <a:noFill/>
            <a:ln>
              <a:noFill/>
            </a:ln>
          </p:spPr>
          <p:txBody>
            <a:bodyPr spcFirstLastPara="1" wrap="square" lIns="30475" tIns="30475" rIns="30475" bIns="30475" anchor="ctr" anchorCtr="0">
              <a:noAutofit/>
            </a:bodyPr>
            <a:lstStyle/>
            <a:p>
              <a:pPr marL="57150" marR="0" lvl="1" indent="-57150" algn="l" rtl="0">
                <a:lnSpc>
                  <a:spcPct val="90000"/>
                </a:lnSpc>
                <a:spcBef>
                  <a:spcPts val="0"/>
                </a:spcBef>
                <a:spcAft>
                  <a:spcPts val="0"/>
                </a:spcAft>
                <a:buClr>
                  <a:schemeClr val="dk1"/>
                </a:buClr>
                <a:buSzPts val="600"/>
                <a:buFont typeface="Times New Roman"/>
                <a:buChar char="•"/>
              </a:pPr>
              <a:r>
                <a:rPr lang="en-US" sz="1000" dirty="0">
                  <a:solidFill>
                    <a:schemeClr val="dk1"/>
                  </a:solidFill>
                  <a:latin typeface="Times New Roman" panose="02020603050405020304" pitchFamily="18" charset="0"/>
                  <a:cs typeface="Times New Roman" panose="02020603050405020304" pitchFamily="18" charset="0"/>
                  <a:sym typeface="Times New Roman"/>
                </a:rPr>
                <a:t>29/8/2023</a:t>
              </a:r>
              <a:endParaRPr sz="2400" dirty="0">
                <a:latin typeface="Times New Roman" panose="02020603050405020304" pitchFamily="18" charset="0"/>
                <a:cs typeface="Times New Roman" panose="02020603050405020304" pitchFamily="18" charset="0"/>
              </a:endParaRPr>
            </a:p>
          </p:txBody>
        </p:sp>
        <p:sp>
          <p:nvSpPr>
            <p:cNvPr id="171" name="Google Shape;171;p11"/>
            <p:cNvSpPr/>
            <p:nvPr/>
          </p:nvSpPr>
          <p:spPr>
            <a:xfrm rot="5400000">
              <a:off x="2339521" y="1325147"/>
              <a:ext cx="533172" cy="606998"/>
            </a:xfrm>
            <a:prstGeom prst="bentUpArrow">
              <a:avLst>
                <a:gd name="adj1" fmla="val 32840"/>
                <a:gd name="adj2" fmla="val 25000"/>
                <a:gd name="adj3" fmla="val 35780"/>
              </a:avLst>
            </a:prstGeom>
            <a:solidFill>
              <a:srgbClr val="E0F0F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2" name="Google Shape;172;p11"/>
            <p:cNvSpPr/>
            <p:nvPr/>
          </p:nvSpPr>
          <p:spPr>
            <a:xfrm>
              <a:off x="2198262" y="734114"/>
              <a:ext cx="897548" cy="628255"/>
            </a:xfrm>
            <a:prstGeom prst="roundRect">
              <a:avLst>
                <a:gd name="adj" fmla="val 1667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3" name="Google Shape;173;p11"/>
            <p:cNvSpPr txBox="1"/>
            <p:nvPr/>
          </p:nvSpPr>
          <p:spPr>
            <a:xfrm>
              <a:off x="2228936" y="764788"/>
              <a:ext cx="836200" cy="56690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chemeClr val="dk1"/>
                </a:buClr>
                <a:buSzPts val="800"/>
                <a:buFont typeface="Times New Roman"/>
                <a:buNone/>
              </a:pPr>
              <a:r>
                <a:rPr lang="en-US" sz="10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Literature Survey</a:t>
              </a:r>
              <a:endParaRPr sz="1800" dirty="0">
                <a:latin typeface="Times New Roman" panose="02020603050405020304" pitchFamily="18" charset="0"/>
                <a:cs typeface="Times New Roman" panose="02020603050405020304" pitchFamily="18" charset="0"/>
              </a:endParaRPr>
            </a:p>
          </p:txBody>
        </p:sp>
        <p:sp>
          <p:nvSpPr>
            <p:cNvPr id="174" name="Google Shape;174;p11"/>
            <p:cNvSpPr/>
            <p:nvPr/>
          </p:nvSpPr>
          <p:spPr>
            <a:xfrm>
              <a:off x="3095811" y="794033"/>
              <a:ext cx="652791" cy="50778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5" name="Google Shape;175;p11"/>
            <p:cNvSpPr txBox="1"/>
            <p:nvPr/>
          </p:nvSpPr>
          <p:spPr>
            <a:xfrm>
              <a:off x="3095811" y="794033"/>
              <a:ext cx="652791" cy="507783"/>
            </a:xfrm>
            <a:prstGeom prst="rect">
              <a:avLst/>
            </a:prstGeom>
            <a:noFill/>
            <a:ln>
              <a:noFill/>
            </a:ln>
          </p:spPr>
          <p:txBody>
            <a:bodyPr spcFirstLastPara="1" wrap="square" lIns="30475" tIns="30475" rIns="30475" bIns="30475" anchor="ctr" anchorCtr="0">
              <a:noAutofit/>
            </a:bodyPr>
            <a:lstStyle/>
            <a:p>
              <a:pPr marL="57150" marR="0" lvl="1" indent="-57150" algn="l" rtl="0">
                <a:lnSpc>
                  <a:spcPct val="90000"/>
                </a:lnSpc>
                <a:spcBef>
                  <a:spcPts val="0"/>
                </a:spcBef>
                <a:spcAft>
                  <a:spcPts val="0"/>
                </a:spcAft>
                <a:buClr>
                  <a:schemeClr val="dk1"/>
                </a:buClr>
                <a:buSzPts val="600"/>
                <a:buFont typeface="Times New Roman"/>
                <a:buChar char="•"/>
              </a:pPr>
              <a:r>
                <a:rPr lang="en-US" sz="1000" dirty="0">
                  <a:solidFill>
                    <a:schemeClr val="dk1"/>
                  </a:solidFill>
                  <a:latin typeface="Times New Roman" panose="02020603050405020304" pitchFamily="18" charset="0"/>
                  <a:cs typeface="Times New Roman" panose="02020603050405020304" pitchFamily="18" charset="0"/>
                  <a:sym typeface="Times New Roman"/>
                </a:rPr>
                <a:t>7/9/2023</a:t>
              </a:r>
              <a:endParaRPr sz="2400" dirty="0">
                <a:latin typeface="Times New Roman" panose="02020603050405020304" pitchFamily="18" charset="0"/>
                <a:cs typeface="Times New Roman" panose="02020603050405020304" pitchFamily="18" charset="0"/>
              </a:endParaRPr>
            </a:p>
          </p:txBody>
        </p:sp>
        <p:sp>
          <p:nvSpPr>
            <p:cNvPr id="176" name="Google Shape;176;p11"/>
            <p:cNvSpPr/>
            <p:nvPr/>
          </p:nvSpPr>
          <p:spPr>
            <a:xfrm rot="5400000">
              <a:off x="3083684" y="2030885"/>
              <a:ext cx="533172" cy="606998"/>
            </a:xfrm>
            <a:prstGeom prst="bentUpArrow">
              <a:avLst>
                <a:gd name="adj1" fmla="val 32840"/>
                <a:gd name="adj2" fmla="val 25000"/>
                <a:gd name="adj3" fmla="val 35780"/>
              </a:avLst>
            </a:prstGeom>
            <a:solidFill>
              <a:srgbClr val="E0F0F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7" name="Google Shape;177;p11"/>
            <p:cNvSpPr/>
            <p:nvPr/>
          </p:nvSpPr>
          <p:spPr>
            <a:xfrm>
              <a:off x="2942426" y="1439852"/>
              <a:ext cx="897548" cy="628255"/>
            </a:xfrm>
            <a:prstGeom prst="roundRect">
              <a:avLst>
                <a:gd name="adj" fmla="val 1667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8" name="Google Shape;178;p11"/>
            <p:cNvSpPr txBox="1"/>
            <p:nvPr/>
          </p:nvSpPr>
          <p:spPr>
            <a:xfrm>
              <a:off x="2973100" y="1470526"/>
              <a:ext cx="836200" cy="56690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chemeClr val="dk1"/>
                </a:buClr>
                <a:buSzPts val="800"/>
                <a:buFont typeface="Times New Roman"/>
                <a:buNone/>
              </a:pPr>
              <a:r>
                <a:rPr lang="en-US" sz="105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Design</a:t>
              </a:r>
              <a:endParaRPr sz="2000" dirty="0">
                <a:latin typeface="Times New Roman" panose="02020603050405020304" pitchFamily="18" charset="0"/>
                <a:cs typeface="Times New Roman" panose="02020603050405020304" pitchFamily="18" charset="0"/>
              </a:endParaRPr>
            </a:p>
          </p:txBody>
        </p:sp>
        <p:sp>
          <p:nvSpPr>
            <p:cNvPr id="179" name="Google Shape;179;p11"/>
            <p:cNvSpPr/>
            <p:nvPr/>
          </p:nvSpPr>
          <p:spPr>
            <a:xfrm>
              <a:off x="3839975" y="1499770"/>
              <a:ext cx="652791" cy="50778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0" name="Google Shape;180;p11"/>
            <p:cNvSpPr txBox="1"/>
            <p:nvPr/>
          </p:nvSpPr>
          <p:spPr>
            <a:xfrm>
              <a:off x="3839975" y="1499770"/>
              <a:ext cx="652791" cy="507783"/>
            </a:xfrm>
            <a:prstGeom prst="rect">
              <a:avLst/>
            </a:prstGeom>
            <a:noFill/>
            <a:ln>
              <a:noFill/>
            </a:ln>
          </p:spPr>
          <p:txBody>
            <a:bodyPr spcFirstLastPara="1" wrap="square" lIns="30475" tIns="30475" rIns="30475" bIns="30475" anchor="ctr" anchorCtr="0">
              <a:noAutofit/>
            </a:bodyPr>
            <a:lstStyle/>
            <a:p>
              <a:pPr marL="57150" marR="0" lvl="1" indent="-57150" algn="l" rtl="0">
                <a:lnSpc>
                  <a:spcPct val="90000"/>
                </a:lnSpc>
                <a:spcBef>
                  <a:spcPts val="0"/>
                </a:spcBef>
                <a:spcAft>
                  <a:spcPts val="0"/>
                </a:spcAft>
                <a:buClr>
                  <a:schemeClr val="dk1"/>
                </a:buClr>
                <a:buSzPts val="600"/>
                <a:buFont typeface="Times New Roman"/>
                <a:buChar char="•"/>
              </a:pPr>
              <a:r>
                <a:rPr lang="en-US" sz="1000" dirty="0">
                  <a:solidFill>
                    <a:schemeClr val="dk1"/>
                  </a:solidFill>
                  <a:latin typeface="Times New Roman" panose="02020603050405020304" pitchFamily="18" charset="0"/>
                  <a:cs typeface="Times New Roman" panose="02020603050405020304" pitchFamily="18" charset="0"/>
                  <a:sym typeface="Times New Roman"/>
                </a:rPr>
                <a:t>14/9/2023</a:t>
              </a:r>
              <a:endParaRPr sz="2400" dirty="0">
                <a:latin typeface="Times New Roman" panose="02020603050405020304" pitchFamily="18" charset="0"/>
                <a:cs typeface="Times New Roman" panose="02020603050405020304" pitchFamily="18" charset="0"/>
              </a:endParaRPr>
            </a:p>
          </p:txBody>
        </p:sp>
        <p:sp>
          <p:nvSpPr>
            <p:cNvPr id="181" name="Google Shape;181;p11"/>
            <p:cNvSpPr/>
            <p:nvPr/>
          </p:nvSpPr>
          <p:spPr>
            <a:xfrm rot="5400000">
              <a:off x="3827848" y="2736622"/>
              <a:ext cx="533172" cy="606998"/>
            </a:xfrm>
            <a:prstGeom prst="bentUpArrow">
              <a:avLst>
                <a:gd name="adj1" fmla="val 32840"/>
                <a:gd name="adj2" fmla="val 25000"/>
                <a:gd name="adj3" fmla="val 35780"/>
              </a:avLst>
            </a:prstGeom>
            <a:solidFill>
              <a:srgbClr val="E0F0F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2" name="Google Shape;182;p11"/>
            <p:cNvSpPr/>
            <p:nvPr/>
          </p:nvSpPr>
          <p:spPr>
            <a:xfrm>
              <a:off x="3686589" y="2145590"/>
              <a:ext cx="897548" cy="628255"/>
            </a:xfrm>
            <a:prstGeom prst="roundRect">
              <a:avLst>
                <a:gd name="adj" fmla="val 1667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3" name="Google Shape;183;p11"/>
            <p:cNvSpPr txBox="1"/>
            <p:nvPr/>
          </p:nvSpPr>
          <p:spPr>
            <a:xfrm>
              <a:off x="3717263" y="2176264"/>
              <a:ext cx="836200" cy="56690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chemeClr val="dk1"/>
                </a:buClr>
                <a:buSzPts val="800"/>
                <a:buFont typeface="Times New Roman"/>
                <a:buNone/>
              </a:pPr>
              <a:r>
                <a:rPr lang="en-US" sz="10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Partial Implementation</a:t>
              </a:r>
              <a:endParaRPr sz="1800" dirty="0">
                <a:latin typeface="Times New Roman" panose="02020603050405020304" pitchFamily="18" charset="0"/>
                <a:cs typeface="Times New Roman" panose="02020603050405020304" pitchFamily="18" charset="0"/>
              </a:endParaRPr>
            </a:p>
          </p:txBody>
        </p:sp>
        <p:sp>
          <p:nvSpPr>
            <p:cNvPr id="184" name="Google Shape;184;p11"/>
            <p:cNvSpPr/>
            <p:nvPr/>
          </p:nvSpPr>
          <p:spPr>
            <a:xfrm>
              <a:off x="4584138" y="2205508"/>
              <a:ext cx="652791" cy="50778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5" name="Google Shape;185;p11"/>
            <p:cNvSpPr txBox="1"/>
            <p:nvPr/>
          </p:nvSpPr>
          <p:spPr>
            <a:xfrm>
              <a:off x="4584138" y="2205508"/>
              <a:ext cx="652791" cy="507783"/>
            </a:xfrm>
            <a:prstGeom prst="rect">
              <a:avLst/>
            </a:prstGeom>
            <a:noFill/>
            <a:ln>
              <a:noFill/>
            </a:ln>
          </p:spPr>
          <p:txBody>
            <a:bodyPr spcFirstLastPara="1" wrap="square" lIns="30475" tIns="30475" rIns="30475" bIns="30475" anchor="ctr" anchorCtr="0">
              <a:noAutofit/>
            </a:bodyPr>
            <a:lstStyle/>
            <a:p>
              <a:pPr marL="57150" marR="0" lvl="1" indent="-57150" algn="l" rtl="0">
                <a:lnSpc>
                  <a:spcPct val="90000"/>
                </a:lnSpc>
                <a:spcBef>
                  <a:spcPts val="0"/>
                </a:spcBef>
                <a:spcAft>
                  <a:spcPts val="0"/>
                </a:spcAft>
                <a:buClr>
                  <a:schemeClr val="dk1"/>
                </a:buClr>
                <a:buSzPts val="600"/>
                <a:buFont typeface="Times New Roman"/>
                <a:buChar char="•"/>
              </a:pPr>
              <a:r>
                <a:rPr lang="en-US" sz="1000" dirty="0">
                  <a:solidFill>
                    <a:schemeClr val="dk1"/>
                  </a:solidFill>
                  <a:latin typeface="Times New Roman" panose="02020603050405020304" pitchFamily="18" charset="0"/>
                  <a:cs typeface="Times New Roman" panose="02020603050405020304" pitchFamily="18" charset="0"/>
                  <a:sym typeface="Times New Roman"/>
                </a:rPr>
                <a:t>2/10/2023</a:t>
              </a:r>
              <a:endParaRPr sz="2400" dirty="0">
                <a:latin typeface="Times New Roman" panose="02020603050405020304" pitchFamily="18" charset="0"/>
                <a:cs typeface="Times New Roman" panose="02020603050405020304" pitchFamily="18" charset="0"/>
              </a:endParaRPr>
            </a:p>
          </p:txBody>
        </p:sp>
        <p:sp>
          <p:nvSpPr>
            <p:cNvPr id="186" name="Google Shape;186;p11"/>
            <p:cNvSpPr/>
            <p:nvPr/>
          </p:nvSpPr>
          <p:spPr>
            <a:xfrm rot="5400000">
              <a:off x="4572011" y="3442360"/>
              <a:ext cx="533172" cy="606998"/>
            </a:xfrm>
            <a:prstGeom prst="bentUpArrow">
              <a:avLst>
                <a:gd name="adj1" fmla="val 32840"/>
                <a:gd name="adj2" fmla="val 25000"/>
                <a:gd name="adj3" fmla="val 35780"/>
              </a:avLst>
            </a:prstGeom>
            <a:solidFill>
              <a:srgbClr val="E0F0F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7" name="Google Shape;187;p11"/>
            <p:cNvSpPr/>
            <p:nvPr/>
          </p:nvSpPr>
          <p:spPr>
            <a:xfrm>
              <a:off x="4430753" y="2851328"/>
              <a:ext cx="897548" cy="628255"/>
            </a:xfrm>
            <a:prstGeom prst="roundRect">
              <a:avLst>
                <a:gd name="adj" fmla="val 1667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8" name="Google Shape;188;p11"/>
            <p:cNvSpPr txBox="1"/>
            <p:nvPr/>
          </p:nvSpPr>
          <p:spPr>
            <a:xfrm>
              <a:off x="4461427" y="2882002"/>
              <a:ext cx="836200" cy="56690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chemeClr val="dk1"/>
                </a:buClr>
                <a:buSzPts val="800"/>
                <a:buFont typeface="Times New Roman"/>
                <a:buNone/>
              </a:pPr>
              <a:r>
                <a:rPr lang="en-US" sz="1000" dirty="0">
                  <a:solidFill>
                    <a:schemeClr val="dk1"/>
                  </a:solidFill>
                  <a:latin typeface="Times New Roman" panose="02020603050405020304" pitchFamily="18" charset="0"/>
                  <a:cs typeface="Times New Roman" panose="02020603050405020304" pitchFamily="18" charset="0"/>
                  <a:sym typeface="Times New Roman"/>
                </a:rPr>
                <a:t>Full Implementation</a:t>
              </a:r>
              <a:endParaRPr sz="1800" dirty="0">
                <a:latin typeface="Times New Roman" panose="02020603050405020304" pitchFamily="18" charset="0"/>
                <a:cs typeface="Times New Roman" panose="02020603050405020304" pitchFamily="18" charset="0"/>
              </a:endParaRPr>
            </a:p>
          </p:txBody>
        </p:sp>
        <p:sp>
          <p:nvSpPr>
            <p:cNvPr id="189" name="Google Shape;189;p11"/>
            <p:cNvSpPr/>
            <p:nvPr/>
          </p:nvSpPr>
          <p:spPr>
            <a:xfrm>
              <a:off x="5328302" y="2911246"/>
              <a:ext cx="652791" cy="50778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0" name="Google Shape;190;p11"/>
            <p:cNvSpPr txBox="1"/>
            <p:nvPr/>
          </p:nvSpPr>
          <p:spPr>
            <a:xfrm>
              <a:off x="5328302" y="2911246"/>
              <a:ext cx="652791" cy="507783"/>
            </a:xfrm>
            <a:prstGeom prst="rect">
              <a:avLst/>
            </a:prstGeom>
            <a:noFill/>
            <a:ln>
              <a:noFill/>
            </a:ln>
          </p:spPr>
          <p:txBody>
            <a:bodyPr spcFirstLastPara="1" wrap="square" lIns="30475" tIns="30475" rIns="30475" bIns="30475" anchor="ctr" anchorCtr="0">
              <a:noAutofit/>
            </a:bodyPr>
            <a:lstStyle/>
            <a:p>
              <a:pPr marL="57150" marR="0" lvl="1" indent="-57150" algn="l" rtl="0">
                <a:lnSpc>
                  <a:spcPct val="90000"/>
                </a:lnSpc>
                <a:spcBef>
                  <a:spcPts val="0"/>
                </a:spcBef>
                <a:spcAft>
                  <a:spcPts val="0"/>
                </a:spcAft>
                <a:buClr>
                  <a:schemeClr val="dk1"/>
                </a:buClr>
                <a:buSzPts val="600"/>
                <a:buFont typeface="Times New Roman"/>
                <a:buChar char="•"/>
              </a:pPr>
              <a:r>
                <a:rPr lang="en-US" sz="1000" dirty="0">
                  <a:solidFill>
                    <a:schemeClr val="dk1"/>
                  </a:solidFill>
                  <a:latin typeface="Times New Roman" panose="02020603050405020304" pitchFamily="18" charset="0"/>
                  <a:cs typeface="Times New Roman" panose="02020603050405020304" pitchFamily="18" charset="0"/>
                  <a:sym typeface="Times New Roman"/>
                </a:rPr>
                <a:t>30/11/2023</a:t>
              </a:r>
              <a:endParaRPr sz="2400" dirty="0">
                <a:latin typeface="Times New Roman" panose="02020603050405020304" pitchFamily="18" charset="0"/>
                <a:cs typeface="Times New Roman" panose="02020603050405020304" pitchFamily="18" charset="0"/>
              </a:endParaRPr>
            </a:p>
          </p:txBody>
        </p:sp>
        <p:sp>
          <p:nvSpPr>
            <p:cNvPr id="191" name="Google Shape;191;p11"/>
            <p:cNvSpPr/>
            <p:nvPr/>
          </p:nvSpPr>
          <p:spPr>
            <a:xfrm>
              <a:off x="5174916" y="3557066"/>
              <a:ext cx="897548" cy="628255"/>
            </a:xfrm>
            <a:prstGeom prst="roundRect">
              <a:avLst>
                <a:gd name="adj" fmla="val 1667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2" name="Google Shape;192;p11"/>
            <p:cNvSpPr txBox="1"/>
            <p:nvPr/>
          </p:nvSpPr>
          <p:spPr>
            <a:xfrm>
              <a:off x="5205590" y="3587740"/>
              <a:ext cx="836200" cy="56690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chemeClr val="dk1"/>
                </a:buClr>
                <a:buSzPts val="800"/>
                <a:buFont typeface="Times New Roman"/>
                <a:buNone/>
              </a:pPr>
              <a:r>
                <a:rPr lang="en-US" sz="1000" dirty="0">
                  <a:latin typeface="Times New Roman" panose="02020603050405020304" pitchFamily="18" charset="0"/>
                  <a:cs typeface="Times New Roman" panose="02020603050405020304" pitchFamily="18" charset="0"/>
                </a:rPr>
                <a:t>Website/</a:t>
              </a:r>
            </a:p>
            <a:p>
              <a:pPr marL="0" marR="0" lvl="0" indent="0" algn="ctr" rtl="0">
                <a:lnSpc>
                  <a:spcPct val="90000"/>
                </a:lnSpc>
                <a:spcBef>
                  <a:spcPts val="0"/>
                </a:spcBef>
                <a:spcAft>
                  <a:spcPts val="0"/>
                </a:spcAft>
                <a:buClr>
                  <a:schemeClr val="dk1"/>
                </a:buClr>
                <a:buSzPts val="800"/>
                <a:buFont typeface="Times New Roman"/>
                <a:buNone/>
              </a:pPr>
              <a:r>
                <a:rPr lang="en-US" sz="1000" dirty="0">
                  <a:latin typeface="Times New Roman" panose="02020603050405020304" pitchFamily="18" charset="0"/>
                  <a:cs typeface="Times New Roman" panose="02020603050405020304" pitchFamily="18" charset="0"/>
                </a:rPr>
                <a:t>Mobile app</a:t>
              </a:r>
            </a:p>
          </p:txBody>
        </p:sp>
        <p:sp>
          <p:nvSpPr>
            <p:cNvPr id="193" name="Google Shape;193;p11"/>
            <p:cNvSpPr/>
            <p:nvPr/>
          </p:nvSpPr>
          <p:spPr>
            <a:xfrm>
              <a:off x="6072465" y="3616984"/>
              <a:ext cx="652791" cy="50778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4" name="Google Shape;194;p11"/>
            <p:cNvSpPr txBox="1"/>
            <p:nvPr/>
          </p:nvSpPr>
          <p:spPr>
            <a:xfrm>
              <a:off x="6072465" y="3616984"/>
              <a:ext cx="652791" cy="507783"/>
            </a:xfrm>
            <a:prstGeom prst="rect">
              <a:avLst/>
            </a:prstGeom>
            <a:noFill/>
            <a:ln>
              <a:noFill/>
            </a:ln>
          </p:spPr>
          <p:txBody>
            <a:bodyPr spcFirstLastPara="1" wrap="square" lIns="34275" tIns="34275" rIns="34275" bIns="34275" anchor="ctr" anchorCtr="0">
              <a:noAutofit/>
            </a:bodyPr>
            <a:lstStyle/>
            <a:p>
              <a:pPr marL="57150" marR="0" lvl="1" indent="-57150" algn="l" rtl="0">
                <a:lnSpc>
                  <a:spcPct val="90000"/>
                </a:lnSpc>
                <a:spcBef>
                  <a:spcPts val="0"/>
                </a:spcBef>
                <a:spcAft>
                  <a:spcPts val="0"/>
                </a:spcAft>
                <a:buClr>
                  <a:schemeClr val="dk1"/>
                </a:buClr>
                <a:buSzPts val="700"/>
                <a:buFont typeface="Times New Roman"/>
                <a:buChar char="•"/>
              </a:pPr>
              <a:r>
                <a:rPr lang="en-US" sz="1050" dirty="0">
                  <a:solidFill>
                    <a:schemeClr val="dk1"/>
                  </a:solidFill>
                  <a:latin typeface="Times New Roman" panose="02020603050405020304" pitchFamily="18" charset="0"/>
                  <a:ea typeface="Times New Roman"/>
                  <a:cs typeface="Times New Roman" panose="02020603050405020304" pitchFamily="18" charset="0"/>
                  <a:sym typeface="Times New Roman"/>
                </a:rPr>
                <a:t>10/12/2023</a:t>
              </a:r>
              <a:endParaRPr sz="105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grpSp>
      <p:sp>
        <p:nvSpPr>
          <p:cNvPr id="195" name="Google Shape;195;p11"/>
          <p:cNvSpPr txBox="1">
            <a:spLocks noGrp="1"/>
          </p:cNvSpPr>
          <p:nvPr>
            <p:ph type="sldNum" idx="12"/>
          </p:nvPr>
        </p:nvSpPr>
        <p:spPr>
          <a:xfrm>
            <a:off x="8308692" y="381000"/>
            <a:ext cx="301909" cy="307736"/>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atin typeface="Times New Roman" panose="02020603050405020304" pitchFamily="18" charset="0"/>
                <a:cs typeface="Times New Roman" panose="02020603050405020304" pitchFamily="18" charset="0"/>
              </a:rPr>
              <a:t>47</a:t>
            </a:fld>
            <a:endParaRPr>
              <a:latin typeface="Times New Roman" panose="02020603050405020304" pitchFamily="18" charset="0"/>
              <a:cs typeface="Times New Roman" panose="02020603050405020304" pitchFamily="18" charset="0"/>
            </a:endParaRPr>
          </a:p>
        </p:txBody>
      </p:sp>
      <p:sp>
        <p:nvSpPr>
          <p:cNvPr id="3" name="Google Shape;188;p11">
            <a:extLst>
              <a:ext uri="{FF2B5EF4-FFF2-40B4-BE49-F238E27FC236}">
                <a16:creationId xmlns:a16="http://schemas.microsoft.com/office/drawing/2014/main" id="{A7AE634E-6E10-4CE2-3CAC-43A8B0F948BB}"/>
              </a:ext>
            </a:extLst>
          </p:cNvPr>
          <p:cNvSpPr txBox="1"/>
          <p:nvPr/>
        </p:nvSpPr>
        <p:spPr>
          <a:xfrm>
            <a:off x="6951141" y="5544296"/>
            <a:ext cx="995652" cy="566907"/>
          </a:xfrm>
          <a:prstGeom prst="rect">
            <a:avLst/>
          </a:prstGeom>
          <a:solidFill>
            <a:schemeClr val="accent1"/>
          </a:solid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chemeClr val="dk1"/>
              </a:buClr>
              <a:buSzPts val="800"/>
              <a:buFont typeface="Times New Roman"/>
              <a:buNone/>
            </a:pPr>
            <a:r>
              <a:rPr lang="en-US" sz="1000" dirty="0">
                <a:latin typeface="Times New Roman" panose="02020603050405020304" pitchFamily="18" charset="0"/>
                <a:cs typeface="Times New Roman" panose="02020603050405020304" pitchFamily="18" charset="0"/>
              </a:rPr>
              <a:t>Report submission and paper publishing</a:t>
            </a:r>
            <a:endParaRPr sz="1000" dirty="0">
              <a:latin typeface="Times New Roman" panose="02020603050405020304" pitchFamily="18" charset="0"/>
              <a:cs typeface="Times New Roman" panose="02020603050405020304" pitchFamily="18" charset="0"/>
            </a:endParaRPr>
          </a:p>
        </p:txBody>
      </p:sp>
      <p:sp>
        <p:nvSpPr>
          <p:cNvPr id="4" name="Google Shape;186;p11">
            <a:extLst>
              <a:ext uri="{FF2B5EF4-FFF2-40B4-BE49-F238E27FC236}">
                <a16:creationId xmlns:a16="http://schemas.microsoft.com/office/drawing/2014/main" id="{7413BFAF-7597-5BD0-429D-8EC41CF44044}"/>
              </a:ext>
            </a:extLst>
          </p:cNvPr>
          <p:cNvSpPr/>
          <p:nvPr/>
        </p:nvSpPr>
        <p:spPr>
          <a:xfrm rot="5400000">
            <a:off x="6302686" y="5288696"/>
            <a:ext cx="533172" cy="722744"/>
          </a:xfrm>
          <a:prstGeom prst="bentUpArrow">
            <a:avLst>
              <a:gd name="adj1" fmla="val 32840"/>
              <a:gd name="adj2" fmla="val 25000"/>
              <a:gd name="adj3" fmla="val 35780"/>
            </a:avLst>
          </a:prstGeom>
          <a:solidFill>
            <a:srgbClr val="E0F0F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 name="Google Shape;194;p11">
            <a:extLst>
              <a:ext uri="{FF2B5EF4-FFF2-40B4-BE49-F238E27FC236}">
                <a16:creationId xmlns:a16="http://schemas.microsoft.com/office/drawing/2014/main" id="{57C94367-B1BF-336F-804A-ECA0EE6ABD9F}"/>
              </a:ext>
            </a:extLst>
          </p:cNvPr>
          <p:cNvSpPr txBox="1"/>
          <p:nvPr/>
        </p:nvSpPr>
        <p:spPr>
          <a:xfrm>
            <a:off x="7946793" y="5544296"/>
            <a:ext cx="838200" cy="507783"/>
          </a:xfrm>
          <a:prstGeom prst="rect">
            <a:avLst/>
          </a:prstGeom>
          <a:noFill/>
          <a:ln>
            <a:noFill/>
          </a:ln>
        </p:spPr>
        <p:txBody>
          <a:bodyPr spcFirstLastPara="1" wrap="square" lIns="34275" tIns="34275" rIns="34275" bIns="34275" anchor="ctr" anchorCtr="0">
            <a:noAutofit/>
          </a:bodyPr>
          <a:lstStyle/>
          <a:p>
            <a:pPr marL="57150" marR="0" lvl="1" indent="-57150" algn="l" rtl="0">
              <a:lnSpc>
                <a:spcPct val="90000"/>
              </a:lnSpc>
              <a:spcBef>
                <a:spcPts val="0"/>
              </a:spcBef>
              <a:spcAft>
                <a:spcPts val="0"/>
              </a:spcAft>
              <a:buClr>
                <a:schemeClr val="dk1"/>
              </a:buClr>
              <a:buSzPts val="700"/>
              <a:buFont typeface="Times New Roman"/>
              <a:buChar char="•"/>
            </a:pPr>
            <a:r>
              <a:rPr lang="en-US" sz="1000" dirty="0">
                <a:solidFill>
                  <a:schemeClr val="dk1"/>
                </a:solidFill>
                <a:latin typeface="Times New Roman" panose="02020603050405020304" pitchFamily="18" charset="0"/>
                <a:ea typeface="Times New Roman"/>
                <a:cs typeface="Times New Roman" panose="02020603050405020304" pitchFamily="18" charset="0"/>
                <a:sym typeface="Times New Roman"/>
              </a:rPr>
              <a:t>4/1/2024</a:t>
            </a:r>
            <a:endParaRPr sz="10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7" name="Google Shape;186;p11">
            <a:extLst>
              <a:ext uri="{FF2B5EF4-FFF2-40B4-BE49-F238E27FC236}">
                <a16:creationId xmlns:a16="http://schemas.microsoft.com/office/drawing/2014/main" id="{F5503B7A-CC01-67BA-84D9-70EB5B102AC1}"/>
              </a:ext>
            </a:extLst>
          </p:cNvPr>
          <p:cNvSpPr/>
          <p:nvPr/>
        </p:nvSpPr>
        <p:spPr>
          <a:xfrm rot="5400000">
            <a:off x="5323863" y="4479215"/>
            <a:ext cx="533172" cy="722744"/>
          </a:xfrm>
          <a:prstGeom prst="bentUpArrow">
            <a:avLst>
              <a:gd name="adj1" fmla="val 32840"/>
              <a:gd name="adj2" fmla="val 25000"/>
              <a:gd name="adj3" fmla="val 35780"/>
            </a:avLst>
          </a:prstGeom>
          <a:solidFill>
            <a:srgbClr val="E0F0F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0E376BDA-8A91-1C54-C50F-CFBC0EDBC9B6}"/>
              </a:ext>
            </a:extLst>
          </p:cNvPr>
          <p:cNvSpPr/>
          <p:nvPr/>
        </p:nvSpPr>
        <p:spPr>
          <a:xfrm>
            <a:off x="6016860" y="4794364"/>
            <a:ext cx="1055746" cy="53174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90000"/>
              </a:lnSpc>
              <a:spcBef>
                <a:spcPts val="0"/>
              </a:spcBef>
              <a:spcAft>
                <a:spcPts val="0"/>
              </a:spcAft>
              <a:buClr>
                <a:schemeClr val="dk1"/>
              </a:buClr>
              <a:buSzPts val="800"/>
              <a:buFont typeface="Times New Roman"/>
              <a:buNone/>
            </a:pPr>
            <a:r>
              <a:rPr lang="en-US" sz="1000" dirty="0">
                <a:solidFill>
                  <a:schemeClr val="tx1"/>
                </a:solidFill>
                <a:latin typeface="Times New Roman" panose="02020603050405020304" pitchFamily="18" charset="0"/>
                <a:cs typeface="Times New Roman" panose="02020603050405020304" pitchFamily="18" charset="0"/>
              </a:rPr>
              <a:t>Testing and Deployment</a:t>
            </a:r>
          </a:p>
        </p:txBody>
      </p:sp>
      <p:sp>
        <p:nvSpPr>
          <p:cNvPr id="11" name="TextBox 10">
            <a:extLst>
              <a:ext uri="{FF2B5EF4-FFF2-40B4-BE49-F238E27FC236}">
                <a16:creationId xmlns:a16="http://schemas.microsoft.com/office/drawing/2014/main" id="{B3F91347-EB8A-DA37-E611-C5C22653FF55}"/>
              </a:ext>
            </a:extLst>
          </p:cNvPr>
          <p:cNvSpPr txBox="1"/>
          <p:nvPr/>
        </p:nvSpPr>
        <p:spPr>
          <a:xfrm>
            <a:off x="7137645" y="4860952"/>
            <a:ext cx="1171047" cy="246221"/>
          </a:xfrm>
          <a:prstGeom prst="rect">
            <a:avLst/>
          </a:prstGeom>
          <a:noFill/>
        </p:spPr>
        <p:txBody>
          <a:bodyPr wrap="square">
            <a:spAutoFit/>
          </a:bodyPr>
          <a:lstStyle/>
          <a:p>
            <a:pPr marL="171450" indent="-171450">
              <a:buFont typeface="Arial" panose="020B0604020202020204" pitchFamily="34" charset="0"/>
              <a:buChar char="•"/>
            </a:pPr>
            <a:r>
              <a:rPr lang="en-US" sz="1000" dirty="0">
                <a:solidFill>
                  <a:schemeClr val="dk1"/>
                </a:solidFill>
                <a:latin typeface="Times New Roman" panose="02020603050405020304" pitchFamily="18" charset="0"/>
                <a:ea typeface="Times New Roman"/>
                <a:cs typeface="Times New Roman" panose="02020603050405020304" pitchFamily="18" charset="0"/>
                <a:sym typeface="Times New Roman"/>
              </a:rPr>
              <a:t>12/12/2023</a:t>
            </a:r>
            <a:endParaRPr lang="en-IN" sz="1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3"/>
          <p:cNvSpPr txBox="1">
            <a:spLocks noGrp="1"/>
          </p:cNvSpPr>
          <p:nvPr>
            <p:ph type="sldNum" idx="12"/>
          </p:nvPr>
        </p:nvSpPr>
        <p:spPr>
          <a:xfrm>
            <a:off x="8288704" y="426719"/>
            <a:ext cx="526112" cy="307736"/>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atin typeface="Arial"/>
                <a:ea typeface="Arial"/>
                <a:cs typeface="Arial"/>
                <a:sym typeface="Arial"/>
              </a:rPr>
              <a:t>48</a:t>
            </a:fld>
            <a:endParaRPr dirty="0"/>
          </a:p>
        </p:txBody>
      </p:sp>
      <p:sp>
        <p:nvSpPr>
          <p:cNvPr id="208" name="Google Shape;208;p13"/>
          <p:cNvSpPr txBox="1">
            <a:spLocks noGrp="1"/>
          </p:cNvSpPr>
          <p:nvPr>
            <p:ph type="title"/>
          </p:nvPr>
        </p:nvSpPr>
        <p:spPr>
          <a:xfrm>
            <a:off x="1019120" y="176568"/>
            <a:ext cx="7105759" cy="808038"/>
          </a:xfrm>
          <a:prstGeom prst="rect">
            <a:avLst/>
          </a:prstGeom>
          <a:noFill/>
          <a:ln>
            <a:noFill/>
          </a:ln>
        </p:spPr>
        <p:txBody>
          <a:bodyPr spcFirstLastPara="1" wrap="square" lIns="45700" tIns="45700" rIns="45700" bIns="45700" anchor="ctr" anchorCtr="0">
            <a:normAutofit/>
          </a:bodyPr>
          <a:lstStyle/>
          <a:p>
            <a:pPr marL="0" lvl="0" indent="0" algn="ctr" rtl="0">
              <a:lnSpc>
                <a:spcPct val="100000"/>
              </a:lnSpc>
              <a:spcBef>
                <a:spcPts val="0"/>
              </a:spcBef>
              <a:spcAft>
                <a:spcPts val="0"/>
              </a:spcAft>
              <a:buClr>
                <a:srgbClr val="000000"/>
              </a:buClr>
              <a:buSzPts val="3200"/>
              <a:buFont typeface="Times New Roman"/>
              <a:buNone/>
            </a:pPr>
            <a:r>
              <a:rPr lang="en-US" sz="3200" dirty="0">
                <a:latin typeface="Times New Roman"/>
                <a:ea typeface="Times New Roman"/>
                <a:cs typeface="Times New Roman"/>
                <a:sym typeface="Times New Roman"/>
              </a:rPr>
              <a:t>Bibliography</a:t>
            </a:r>
            <a:endParaRPr dirty="0"/>
          </a:p>
        </p:txBody>
      </p:sp>
      <p:sp>
        <p:nvSpPr>
          <p:cNvPr id="209" name="Google Shape;209;p13"/>
          <p:cNvSpPr txBox="1"/>
          <p:nvPr/>
        </p:nvSpPr>
        <p:spPr>
          <a:xfrm>
            <a:off x="673607" y="1679350"/>
            <a:ext cx="7796784" cy="3785611"/>
          </a:xfrm>
          <a:prstGeom prst="rect">
            <a:avLst/>
          </a:prstGeom>
          <a:noFill/>
          <a:ln>
            <a:noFill/>
          </a:ln>
        </p:spPr>
        <p:txBody>
          <a:bodyPr spcFirstLastPara="1" wrap="square" lIns="45700" tIns="45700" rIns="45700" bIns="45700" anchor="t" anchorCtr="0">
            <a:spAutoFit/>
          </a:bodyPr>
          <a:lstStyle/>
          <a:p>
            <a:pPr marL="285750" marR="0" lvl="0" indent="-285750" algn="just" rtl="0">
              <a:lnSpc>
                <a:spcPct val="100000"/>
              </a:lnSpc>
              <a:spcBef>
                <a:spcPts val="0"/>
              </a:spcBef>
              <a:spcAft>
                <a:spcPts val="0"/>
              </a:spcAft>
              <a:buClr>
                <a:srgbClr val="000000"/>
              </a:buClr>
              <a:buSzPts val="1800"/>
              <a:buFont typeface="Arial" panose="020B0604020202020204" pitchFamily="34" charset="0"/>
              <a:buChar char="•"/>
            </a:pPr>
            <a:r>
              <a:rPr lang="en-US" sz="1600" b="0" i="0" u="none" strike="noStrike" cap="none" dirty="0">
                <a:solidFill>
                  <a:srgbClr val="000000"/>
                </a:solidFill>
                <a:latin typeface="Times New Roman"/>
                <a:ea typeface="Times New Roman"/>
                <a:cs typeface="Times New Roman"/>
                <a:sym typeface="Times New Roman"/>
              </a:rPr>
              <a:t>S. </a:t>
            </a:r>
            <a:r>
              <a:rPr lang="en-US" sz="1600" b="0" i="0" u="none" strike="noStrike" cap="none" dirty="0" err="1">
                <a:solidFill>
                  <a:srgbClr val="000000"/>
                </a:solidFill>
                <a:latin typeface="Times New Roman"/>
                <a:ea typeface="Times New Roman"/>
                <a:cs typeface="Times New Roman"/>
                <a:sym typeface="Times New Roman"/>
              </a:rPr>
              <a:t>Palaniswamy</a:t>
            </a:r>
            <a:r>
              <a:rPr lang="en-US" sz="1600" b="0" i="0" u="none" strike="noStrike" cap="none" dirty="0">
                <a:solidFill>
                  <a:srgbClr val="000000"/>
                </a:solidFill>
                <a:latin typeface="Times New Roman"/>
                <a:ea typeface="Times New Roman"/>
                <a:cs typeface="Times New Roman"/>
                <a:sym typeface="Times New Roman"/>
              </a:rPr>
              <a:t> and Suchitra, "A Robust Pose &amp; Illumination Invariant Emotion Recognition from Facial Images using Deep Learning for Human-Machine Interface," 2019 4th International Conference on Computational Systems and Information Technology for Sustainable Solution (CSITSS), Bengaluru, India, 2019, pp. 1-6, </a:t>
            </a:r>
            <a:r>
              <a:rPr lang="en-US" sz="1600" b="0" i="0" u="none" strike="noStrike" cap="none" dirty="0" err="1">
                <a:solidFill>
                  <a:srgbClr val="000000"/>
                </a:solidFill>
                <a:latin typeface="Times New Roman"/>
                <a:ea typeface="Times New Roman"/>
                <a:cs typeface="Times New Roman"/>
                <a:sym typeface="Times New Roman"/>
              </a:rPr>
              <a:t>doi</a:t>
            </a:r>
            <a:r>
              <a:rPr lang="en-US" sz="1600" b="0" i="0" u="none" strike="noStrike" cap="none" dirty="0">
                <a:solidFill>
                  <a:srgbClr val="000000"/>
                </a:solidFill>
                <a:latin typeface="Times New Roman"/>
                <a:ea typeface="Times New Roman"/>
                <a:cs typeface="Times New Roman"/>
                <a:sym typeface="Times New Roman"/>
              </a:rPr>
              <a:t>: 10.1109/CSITSS47250.2019.9031055.</a:t>
            </a:r>
          </a:p>
          <a:p>
            <a:pPr marL="285750" marR="0" lvl="0" indent="-285750" algn="just" rtl="0">
              <a:lnSpc>
                <a:spcPct val="100000"/>
              </a:lnSpc>
              <a:spcBef>
                <a:spcPts val="0"/>
              </a:spcBef>
              <a:spcAft>
                <a:spcPts val="0"/>
              </a:spcAft>
              <a:buClr>
                <a:srgbClr val="000000"/>
              </a:buClr>
              <a:buSzPts val="1800"/>
              <a:buFont typeface="Arial" panose="020B0604020202020204" pitchFamily="34" charset="0"/>
              <a:buChar char="•"/>
            </a:pPr>
            <a:endParaRPr lang="en-US" sz="1600" b="0" i="0" u="none" strike="noStrike" cap="none" dirty="0">
              <a:solidFill>
                <a:srgbClr val="000000"/>
              </a:solidFill>
              <a:latin typeface="Times New Roman"/>
              <a:ea typeface="Times New Roman"/>
              <a:cs typeface="Times New Roman"/>
              <a:sym typeface="Times New Roman"/>
            </a:endParaRPr>
          </a:p>
          <a:p>
            <a:pPr marL="285750" marR="0" lvl="0" indent="-285750" algn="just" rtl="0">
              <a:lnSpc>
                <a:spcPct val="100000"/>
              </a:lnSpc>
              <a:spcBef>
                <a:spcPts val="0"/>
              </a:spcBef>
              <a:spcAft>
                <a:spcPts val="0"/>
              </a:spcAft>
              <a:buClr>
                <a:srgbClr val="000000"/>
              </a:buClr>
              <a:buSzPts val="1800"/>
              <a:buFont typeface="Arial" panose="020B0604020202020204" pitchFamily="34" charset="0"/>
              <a:buChar char="•"/>
            </a:pPr>
            <a:r>
              <a:rPr lang="en-US" sz="1600" b="0" i="0" u="none" strike="noStrike" cap="none" dirty="0">
                <a:solidFill>
                  <a:srgbClr val="000000"/>
                </a:solidFill>
                <a:latin typeface="Times New Roman"/>
                <a:ea typeface="Times New Roman"/>
                <a:cs typeface="Times New Roman"/>
                <a:sym typeface="Times New Roman"/>
              </a:rPr>
              <a:t>A. A. </a:t>
            </a:r>
            <a:r>
              <a:rPr lang="en-US" sz="1600" b="0" i="0" u="none" strike="noStrike" cap="none" dirty="0" err="1">
                <a:solidFill>
                  <a:srgbClr val="000000"/>
                </a:solidFill>
                <a:latin typeface="Times New Roman"/>
                <a:ea typeface="Times New Roman"/>
                <a:cs typeface="Times New Roman"/>
                <a:sym typeface="Times New Roman"/>
              </a:rPr>
              <a:t>Nugraha</a:t>
            </a:r>
            <a:r>
              <a:rPr lang="en-US" sz="1600" b="0" i="0" u="none" strike="noStrike" cap="none" dirty="0">
                <a:solidFill>
                  <a:srgbClr val="000000"/>
                </a:solidFill>
                <a:latin typeface="Times New Roman"/>
                <a:ea typeface="Times New Roman"/>
                <a:cs typeface="Times New Roman"/>
                <a:sym typeface="Times New Roman"/>
              </a:rPr>
              <a:t>, A. </a:t>
            </a:r>
            <a:r>
              <a:rPr lang="en-US" sz="1600" b="0" i="0" u="none" strike="noStrike" cap="none" dirty="0" err="1">
                <a:solidFill>
                  <a:srgbClr val="000000"/>
                </a:solidFill>
                <a:latin typeface="Times New Roman"/>
                <a:ea typeface="Times New Roman"/>
                <a:cs typeface="Times New Roman"/>
                <a:sym typeface="Times New Roman"/>
              </a:rPr>
              <a:t>Arifianto</a:t>
            </a:r>
            <a:r>
              <a:rPr lang="en-US" sz="1600" b="0" i="0" u="none" strike="noStrike" cap="none" dirty="0">
                <a:solidFill>
                  <a:srgbClr val="000000"/>
                </a:solidFill>
                <a:latin typeface="Times New Roman"/>
                <a:ea typeface="Times New Roman"/>
                <a:cs typeface="Times New Roman"/>
                <a:sym typeface="Times New Roman"/>
              </a:rPr>
              <a:t> and Suyanto, "Generating Image Description on Indonesian Language using Convolutional Neural Network and Gated Recurrent Unit," 2019 7th International Conference on Information and Communication Technology (</a:t>
            </a:r>
            <a:r>
              <a:rPr lang="en-US" sz="1600" b="0" i="0" u="none" strike="noStrike" cap="none" dirty="0" err="1">
                <a:solidFill>
                  <a:srgbClr val="000000"/>
                </a:solidFill>
                <a:latin typeface="Times New Roman"/>
                <a:ea typeface="Times New Roman"/>
                <a:cs typeface="Times New Roman"/>
                <a:sym typeface="Times New Roman"/>
              </a:rPr>
              <a:t>ICoICT</a:t>
            </a:r>
            <a:r>
              <a:rPr lang="en-US" sz="1600" b="0" i="0" u="none" strike="noStrike" cap="none" dirty="0">
                <a:solidFill>
                  <a:srgbClr val="000000"/>
                </a:solidFill>
                <a:latin typeface="Times New Roman"/>
                <a:ea typeface="Times New Roman"/>
                <a:cs typeface="Times New Roman"/>
                <a:sym typeface="Times New Roman"/>
              </a:rPr>
              <a:t>), Kuala Lumpur, Malaysia, 2019, pp. 1-6, </a:t>
            </a:r>
            <a:r>
              <a:rPr lang="en-US" sz="1600" b="0" i="0" u="none" strike="noStrike" cap="none" dirty="0" err="1">
                <a:solidFill>
                  <a:srgbClr val="000000"/>
                </a:solidFill>
                <a:latin typeface="Times New Roman"/>
                <a:ea typeface="Times New Roman"/>
                <a:cs typeface="Times New Roman"/>
                <a:sym typeface="Times New Roman"/>
              </a:rPr>
              <a:t>doi</a:t>
            </a:r>
            <a:r>
              <a:rPr lang="en-US" sz="1600" b="0" i="0" u="none" strike="noStrike" cap="none" dirty="0">
                <a:solidFill>
                  <a:srgbClr val="000000"/>
                </a:solidFill>
                <a:latin typeface="Times New Roman"/>
                <a:ea typeface="Times New Roman"/>
                <a:cs typeface="Times New Roman"/>
                <a:sym typeface="Times New Roman"/>
              </a:rPr>
              <a:t>: 10.1109/ICoICT.2019.8835370.</a:t>
            </a:r>
          </a:p>
          <a:p>
            <a:pPr marL="285750" marR="0" lvl="0" indent="-285750" algn="just" rtl="0">
              <a:lnSpc>
                <a:spcPct val="100000"/>
              </a:lnSpc>
              <a:spcBef>
                <a:spcPts val="0"/>
              </a:spcBef>
              <a:spcAft>
                <a:spcPts val="0"/>
              </a:spcAft>
              <a:buClr>
                <a:srgbClr val="000000"/>
              </a:buClr>
              <a:buSzPts val="1800"/>
              <a:buFont typeface="Arial" panose="020B0604020202020204" pitchFamily="34" charset="0"/>
              <a:buChar char="•"/>
            </a:pPr>
            <a:endParaRPr lang="en-US" sz="1600" b="0" i="0" u="none" strike="noStrike" cap="none" dirty="0">
              <a:solidFill>
                <a:srgbClr val="000000"/>
              </a:solidFill>
              <a:latin typeface="Times New Roman"/>
              <a:ea typeface="Times New Roman"/>
              <a:cs typeface="Times New Roman"/>
              <a:sym typeface="Times New Roman"/>
            </a:endParaRPr>
          </a:p>
          <a:p>
            <a:pPr marL="285750" marR="0" lvl="0" indent="-285750" algn="just" rtl="0">
              <a:lnSpc>
                <a:spcPct val="100000"/>
              </a:lnSpc>
              <a:spcBef>
                <a:spcPts val="0"/>
              </a:spcBef>
              <a:spcAft>
                <a:spcPts val="0"/>
              </a:spcAft>
              <a:buClr>
                <a:srgbClr val="000000"/>
              </a:buClr>
              <a:buSzPts val="1800"/>
              <a:buFont typeface="Arial" panose="020B0604020202020204" pitchFamily="34" charset="0"/>
              <a:buChar char="•"/>
            </a:pPr>
            <a:r>
              <a:rPr lang="en-US" sz="1600" b="0" i="0" u="none" strike="noStrike" cap="none" dirty="0">
                <a:solidFill>
                  <a:srgbClr val="000000"/>
                </a:solidFill>
                <a:latin typeface="Times New Roman"/>
                <a:ea typeface="Times New Roman"/>
                <a:cs typeface="Times New Roman"/>
                <a:sym typeface="Times New Roman"/>
              </a:rPr>
              <a:t>S. Giri et al., "Emotion Detection with Facial Feature Recognition Using CNN &amp; OpenCV," 2022 2nd International Conference on Advance Computing and Innovative Technologies in Engineering (ICACITE), Greater Noida, India, 2022, pp. 230-232, </a:t>
            </a:r>
            <a:r>
              <a:rPr lang="en-US" sz="1600" b="0" i="0" u="none" strike="noStrike" cap="none" dirty="0" err="1">
                <a:solidFill>
                  <a:srgbClr val="000000"/>
                </a:solidFill>
                <a:latin typeface="Times New Roman"/>
                <a:ea typeface="Times New Roman"/>
                <a:cs typeface="Times New Roman"/>
                <a:sym typeface="Times New Roman"/>
              </a:rPr>
              <a:t>doi</a:t>
            </a:r>
            <a:r>
              <a:rPr lang="en-US" sz="1600" b="0" i="0" u="none" strike="noStrike" cap="none" dirty="0">
                <a:solidFill>
                  <a:srgbClr val="000000"/>
                </a:solidFill>
                <a:latin typeface="Times New Roman"/>
                <a:ea typeface="Times New Roman"/>
                <a:cs typeface="Times New Roman"/>
                <a:sym typeface="Times New Roman"/>
              </a:rPr>
              <a:t>: 10.1109/ICACITE53722.2022.9823786.</a:t>
            </a:r>
          </a:p>
        </p:txBody>
      </p:sp>
    </p:spTree>
  </p:cSld>
  <p:clrMapOvr>
    <a:masterClrMapping/>
  </p:clrMapOvr>
  <p:transition spd="med">
    <p:pull/>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3"/>
          <p:cNvSpPr txBox="1">
            <a:spLocks noGrp="1"/>
          </p:cNvSpPr>
          <p:nvPr>
            <p:ph type="sldNum" idx="12"/>
          </p:nvPr>
        </p:nvSpPr>
        <p:spPr>
          <a:xfrm>
            <a:off x="7918704" y="381000"/>
            <a:ext cx="691896" cy="307736"/>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atin typeface="Arial"/>
                <a:ea typeface="Arial"/>
                <a:cs typeface="Arial"/>
                <a:sym typeface="Arial"/>
              </a:rPr>
              <a:t>49</a:t>
            </a:fld>
            <a:endParaRPr dirty="0"/>
          </a:p>
        </p:txBody>
      </p:sp>
      <p:sp>
        <p:nvSpPr>
          <p:cNvPr id="208" name="Google Shape;208;p13"/>
          <p:cNvSpPr txBox="1">
            <a:spLocks noGrp="1"/>
          </p:cNvSpPr>
          <p:nvPr>
            <p:ph type="title"/>
          </p:nvPr>
        </p:nvSpPr>
        <p:spPr>
          <a:xfrm>
            <a:off x="1032836" y="284717"/>
            <a:ext cx="7105759" cy="808038"/>
          </a:xfrm>
          <a:prstGeom prst="rect">
            <a:avLst/>
          </a:prstGeom>
          <a:noFill/>
          <a:ln>
            <a:noFill/>
          </a:ln>
        </p:spPr>
        <p:txBody>
          <a:bodyPr spcFirstLastPara="1" wrap="square" lIns="45700" tIns="45700" rIns="45700" bIns="45700" anchor="ctr" anchorCtr="0">
            <a:normAutofit/>
          </a:bodyPr>
          <a:lstStyle/>
          <a:p>
            <a:pPr marL="0" lvl="0" indent="0" algn="ctr" rtl="0">
              <a:lnSpc>
                <a:spcPct val="100000"/>
              </a:lnSpc>
              <a:spcBef>
                <a:spcPts val="0"/>
              </a:spcBef>
              <a:spcAft>
                <a:spcPts val="0"/>
              </a:spcAft>
              <a:buClr>
                <a:srgbClr val="000000"/>
              </a:buClr>
              <a:buSzPts val="3200"/>
              <a:buFont typeface="Times New Roman"/>
              <a:buNone/>
            </a:pPr>
            <a:r>
              <a:rPr lang="en-US" sz="3200" dirty="0">
                <a:latin typeface="Times New Roman"/>
                <a:ea typeface="Times New Roman"/>
                <a:cs typeface="Times New Roman"/>
                <a:sym typeface="Times New Roman"/>
              </a:rPr>
              <a:t>Bibliography</a:t>
            </a:r>
            <a:endParaRPr dirty="0"/>
          </a:p>
        </p:txBody>
      </p:sp>
      <p:sp>
        <p:nvSpPr>
          <p:cNvPr id="209" name="Google Shape;209;p13"/>
          <p:cNvSpPr txBox="1"/>
          <p:nvPr/>
        </p:nvSpPr>
        <p:spPr>
          <a:xfrm>
            <a:off x="658367" y="1804734"/>
            <a:ext cx="7854696" cy="3754834"/>
          </a:xfrm>
          <a:prstGeom prst="rect">
            <a:avLst/>
          </a:prstGeom>
          <a:noFill/>
          <a:ln>
            <a:noFill/>
          </a:ln>
        </p:spPr>
        <p:txBody>
          <a:bodyPr spcFirstLastPara="1" wrap="square" lIns="45700" tIns="45700" rIns="45700" bIns="45700" anchor="t" anchorCtr="0">
            <a:spAutoFit/>
          </a:bodyPr>
          <a:lstStyle/>
          <a:p>
            <a:pPr marL="285750" marR="0" lvl="0" indent="-285750" algn="just" rtl="0">
              <a:lnSpc>
                <a:spcPct val="100000"/>
              </a:lnSpc>
              <a:spcBef>
                <a:spcPts val="0"/>
              </a:spcBef>
              <a:spcAft>
                <a:spcPts val="0"/>
              </a:spcAft>
              <a:buClr>
                <a:srgbClr val="000000"/>
              </a:buClr>
              <a:buSzPts val="1800"/>
              <a:buFont typeface="Arial" panose="020B0604020202020204" pitchFamily="34" charset="0"/>
              <a:buChar char="•"/>
            </a:pPr>
            <a:r>
              <a:rPr lang="en-US" sz="1700" b="0" i="0" u="none" strike="noStrike" cap="none" dirty="0">
                <a:solidFill>
                  <a:srgbClr val="000000"/>
                </a:solidFill>
                <a:latin typeface="Times New Roman"/>
                <a:ea typeface="Times New Roman"/>
                <a:cs typeface="Times New Roman"/>
                <a:sym typeface="Times New Roman"/>
              </a:rPr>
              <a:t>B. Divya Kannan and N. </a:t>
            </a:r>
            <a:r>
              <a:rPr lang="en-US" sz="1700" b="0" i="0" u="none" strike="noStrike" cap="none" dirty="0" err="1">
                <a:solidFill>
                  <a:srgbClr val="000000"/>
                </a:solidFill>
                <a:latin typeface="Times New Roman"/>
                <a:ea typeface="Times New Roman"/>
                <a:cs typeface="Times New Roman"/>
                <a:sym typeface="Times New Roman"/>
              </a:rPr>
              <a:t>Ilamurugu</a:t>
            </a:r>
            <a:r>
              <a:rPr lang="en-US" sz="1700" b="0" i="0" u="none" strike="noStrike" cap="none" dirty="0">
                <a:solidFill>
                  <a:srgbClr val="000000"/>
                </a:solidFill>
                <a:latin typeface="Times New Roman"/>
                <a:ea typeface="Times New Roman"/>
                <a:cs typeface="Times New Roman"/>
                <a:sym typeface="Times New Roman"/>
              </a:rPr>
              <a:t>, "SADGF: Surveillance based Anxiety Detection using Gender-based Facial Emotion Recognition," 2022 International Conference on Automation, Computing and Renewable Systems (ICACRS), Pudukkottai, India, 2022, pp. 966-969, </a:t>
            </a:r>
            <a:r>
              <a:rPr lang="en-US" sz="1700" b="0" i="0" u="none" strike="noStrike" cap="none" dirty="0" err="1">
                <a:solidFill>
                  <a:srgbClr val="000000"/>
                </a:solidFill>
                <a:latin typeface="Times New Roman"/>
                <a:ea typeface="Times New Roman"/>
                <a:cs typeface="Times New Roman"/>
                <a:sym typeface="Times New Roman"/>
              </a:rPr>
              <a:t>doi</a:t>
            </a:r>
            <a:r>
              <a:rPr lang="en-US" sz="1700" b="0" i="0" u="none" strike="noStrike" cap="none" dirty="0">
                <a:solidFill>
                  <a:srgbClr val="000000"/>
                </a:solidFill>
                <a:latin typeface="Times New Roman"/>
                <a:ea typeface="Times New Roman"/>
                <a:cs typeface="Times New Roman"/>
                <a:sym typeface="Times New Roman"/>
              </a:rPr>
              <a:t>: 10.1109/ICACRS55517.2022.10029253.</a:t>
            </a:r>
          </a:p>
          <a:p>
            <a:pPr marL="285750" marR="0" lvl="0" indent="-285750" algn="just" rtl="0">
              <a:lnSpc>
                <a:spcPct val="100000"/>
              </a:lnSpc>
              <a:spcBef>
                <a:spcPts val="0"/>
              </a:spcBef>
              <a:spcAft>
                <a:spcPts val="0"/>
              </a:spcAft>
              <a:buClr>
                <a:srgbClr val="000000"/>
              </a:buClr>
              <a:buSzPts val="1800"/>
              <a:buFont typeface="Arial" panose="020B0604020202020204" pitchFamily="34" charset="0"/>
              <a:buChar char="•"/>
            </a:pPr>
            <a:endParaRPr lang="en-US" sz="1700" b="0" i="0" u="none" strike="noStrike" cap="none" dirty="0">
              <a:solidFill>
                <a:srgbClr val="000000"/>
              </a:solidFill>
              <a:latin typeface="Times New Roman"/>
              <a:ea typeface="Times New Roman"/>
              <a:cs typeface="Times New Roman"/>
              <a:sym typeface="Times New Roman"/>
            </a:endParaRPr>
          </a:p>
          <a:p>
            <a:pPr marL="285750" marR="0" lvl="0" indent="-285750" algn="just" rtl="0">
              <a:lnSpc>
                <a:spcPct val="100000"/>
              </a:lnSpc>
              <a:spcBef>
                <a:spcPts val="0"/>
              </a:spcBef>
              <a:spcAft>
                <a:spcPts val="0"/>
              </a:spcAft>
              <a:buClr>
                <a:srgbClr val="000000"/>
              </a:buClr>
              <a:buSzPts val="1800"/>
              <a:buFont typeface="Arial" panose="020B0604020202020204" pitchFamily="34" charset="0"/>
              <a:buChar char="•"/>
            </a:pPr>
            <a:r>
              <a:rPr lang="en-US" sz="1700" b="0" i="0" u="none" strike="noStrike" cap="none" dirty="0">
                <a:solidFill>
                  <a:srgbClr val="000000"/>
                </a:solidFill>
                <a:latin typeface="Times New Roman"/>
                <a:ea typeface="Times New Roman"/>
                <a:cs typeface="Times New Roman"/>
                <a:sym typeface="Times New Roman"/>
              </a:rPr>
              <a:t> B. Li, Y. Zhou and H. Ren, "Image Emotion Caption Based on Visual Attention Mechanisms," 2020 IEEE 6th International Conference on Computer and Communications (ICCC), Chengdu, China, 2020, pp. 1456-1460, </a:t>
            </a:r>
            <a:r>
              <a:rPr lang="en-US" sz="1700" b="0" i="0" u="none" strike="noStrike" cap="none" dirty="0" err="1">
                <a:solidFill>
                  <a:srgbClr val="000000"/>
                </a:solidFill>
                <a:latin typeface="Times New Roman"/>
                <a:ea typeface="Times New Roman"/>
                <a:cs typeface="Times New Roman"/>
                <a:sym typeface="Times New Roman"/>
              </a:rPr>
              <a:t>doi</a:t>
            </a:r>
            <a:r>
              <a:rPr lang="en-US" sz="1700" b="0" i="0" u="none" strike="noStrike" cap="none" dirty="0">
                <a:solidFill>
                  <a:srgbClr val="000000"/>
                </a:solidFill>
                <a:latin typeface="Times New Roman"/>
                <a:ea typeface="Times New Roman"/>
                <a:cs typeface="Times New Roman"/>
                <a:sym typeface="Times New Roman"/>
              </a:rPr>
              <a:t>: 10.1109/ICCC51575.2020.9344900.</a:t>
            </a:r>
          </a:p>
          <a:p>
            <a:pPr marL="285750" marR="0" lvl="0" indent="-285750" algn="just" rtl="0">
              <a:lnSpc>
                <a:spcPct val="100000"/>
              </a:lnSpc>
              <a:spcBef>
                <a:spcPts val="0"/>
              </a:spcBef>
              <a:spcAft>
                <a:spcPts val="0"/>
              </a:spcAft>
              <a:buClr>
                <a:srgbClr val="000000"/>
              </a:buClr>
              <a:buSzPts val="1800"/>
              <a:buFont typeface="Arial" panose="020B0604020202020204" pitchFamily="34" charset="0"/>
              <a:buChar char="•"/>
            </a:pPr>
            <a:endParaRPr lang="en-US" sz="1700" b="0" i="0" u="none" strike="noStrike" cap="none" dirty="0">
              <a:solidFill>
                <a:srgbClr val="000000"/>
              </a:solidFill>
              <a:latin typeface="Times New Roman"/>
              <a:ea typeface="Times New Roman"/>
              <a:cs typeface="Times New Roman"/>
              <a:sym typeface="Times New Roman"/>
            </a:endParaRPr>
          </a:p>
          <a:p>
            <a:pPr marL="285750" marR="0" lvl="0" indent="-285750" algn="just" rtl="0">
              <a:lnSpc>
                <a:spcPct val="100000"/>
              </a:lnSpc>
              <a:spcBef>
                <a:spcPts val="0"/>
              </a:spcBef>
              <a:spcAft>
                <a:spcPts val="0"/>
              </a:spcAft>
              <a:buClr>
                <a:srgbClr val="000000"/>
              </a:buClr>
              <a:buSzPts val="1800"/>
              <a:buFont typeface="Arial" panose="020B0604020202020204" pitchFamily="34" charset="0"/>
              <a:buChar char="•"/>
            </a:pPr>
            <a:r>
              <a:rPr lang="en-US" sz="1700" b="0" i="0" u="none" strike="noStrike" cap="none" dirty="0">
                <a:solidFill>
                  <a:srgbClr val="000000"/>
                </a:solidFill>
                <a:latin typeface="Times New Roman"/>
                <a:ea typeface="Times New Roman"/>
                <a:cs typeface="Times New Roman"/>
                <a:sym typeface="Times New Roman"/>
              </a:rPr>
              <a:t>A. Dixit, M. </a:t>
            </a:r>
            <a:r>
              <a:rPr lang="en-US" sz="1700" b="0" i="0" u="none" strike="noStrike" cap="none" dirty="0" err="1">
                <a:solidFill>
                  <a:srgbClr val="000000"/>
                </a:solidFill>
                <a:latin typeface="Times New Roman"/>
                <a:ea typeface="Times New Roman"/>
                <a:cs typeface="Times New Roman"/>
                <a:sym typeface="Times New Roman"/>
              </a:rPr>
              <a:t>Vashishtha</a:t>
            </a:r>
            <a:r>
              <a:rPr lang="en-US" sz="1700" b="0" i="0" u="none" strike="noStrike" cap="none" dirty="0">
                <a:solidFill>
                  <a:srgbClr val="000000"/>
                </a:solidFill>
                <a:latin typeface="Times New Roman"/>
                <a:ea typeface="Times New Roman"/>
                <a:cs typeface="Times New Roman"/>
                <a:sym typeface="Times New Roman"/>
              </a:rPr>
              <a:t> and K. </a:t>
            </a:r>
            <a:r>
              <a:rPr lang="en-US" sz="1700" b="0" i="0" u="none" strike="noStrike" cap="none" dirty="0" err="1">
                <a:solidFill>
                  <a:srgbClr val="000000"/>
                </a:solidFill>
                <a:latin typeface="Times New Roman"/>
                <a:ea typeface="Times New Roman"/>
                <a:cs typeface="Times New Roman"/>
                <a:sym typeface="Times New Roman"/>
              </a:rPr>
              <a:t>Guleri</a:t>
            </a:r>
            <a:r>
              <a:rPr lang="en-US" sz="1700" b="0" i="0" u="none" strike="noStrike" cap="none" dirty="0">
                <a:solidFill>
                  <a:srgbClr val="000000"/>
                </a:solidFill>
                <a:latin typeface="Times New Roman"/>
                <a:ea typeface="Times New Roman"/>
                <a:cs typeface="Times New Roman"/>
                <a:sym typeface="Times New Roman"/>
              </a:rPr>
              <a:t>, "An AI based Formulated Feedback-System for Interpreting Conclusive Emotions for A Group of People," 2022 IEEE Global Conference on Computing, Power and Communication Technologies (</a:t>
            </a:r>
            <a:r>
              <a:rPr lang="en-US" sz="1700" b="0" i="0" u="none" strike="noStrike" cap="none" dirty="0" err="1">
                <a:solidFill>
                  <a:srgbClr val="000000"/>
                </a:solidFill>
                <a:latin typeface="Times New Roman"/>
                <a:ea typeface="Times New Roman"/>
                <a:cs typeface="Times New Roman"/>
                <a:sym typeface="Times New Roman"/>
              </a:rPr>
              <a:t>GlobConPT</a:t>
            </a:r>
            <a:r>
              <a:rPr lang="en-US" sz="1700" b="0" i="0" u="none" strike="noStrike" cap="none" dirty="0">
                <a:solidFill>
                  <a:srgbClr val="000000"/>
                </a:solidFill>
                <a:latin typeface="Times New Roman"/>
                <a:ea typeface="Times New Roman"/>
                <a:cs typeface="Times New Roman"/>
                <a:sym typeface="Times New Roman"/>
              </a:rPr>
              <a:t>), New Delhi, India, 2022, pp. 1-5, </a:t>
            </a:r>
            <a:r>
              <a:rPr lang="en-US" sz="1700" b="0" i="0" u="none" strike="noStrike" cap="none" dirty="0" err="1">
                <a:solidFill>
                  <a:srgbClr val="000000"/>
                </a:solidFill>
                <a:latin typeface="Times New Roman"/>
                <a:ea typeface="Times New Roman"/>
                <a:cs typeface="Times New Roman"/>
                <a:sym typeface="Times New Roman"/>
              </a:rPr>
              <a:t>doi</a:t>
            </a:r>
            <a:r>
              <a:rPr lang="en-US" sz="1700" b="0" i="0" u="none" strike="noStrike" cap="none" dirty="0">
                <a:solidFill>
                  <a:srgbClr val="000000"/>
                </a:solidFill>
                <a:latin typeface="Times New Roman"/>
                <a:ea typeface="Times New Roman"/>
                <a:cs typeface="Times New Roman"/>
                <a:sym typeface="Times New Roman"/>
              </a:rPr>
              <a:t>: 10.1109/GlobConPT57482.2022.9938357.</a:t>
            </a:r>
            <a:endParaRPr sz="1700" b="0" i="0" u="none" strike="noStrike" cap="none" dirty="0">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58451785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4"/>
          <p:cNvSpPr txBox="1">
            <a:spLocks noGrp="1"/>
          </p:cNvSpPr>
          <p:nvPr>
            <p:ph type="sldNum" idx="12"/>
          </p:nvPr>
        </p:nvSpPr>
        <p:spPr>
          <a:xfrm>
            <a:off x="8308692" y="381000"/>
            <a:ext cx="301909" cy="288824"/>
          </a:xfrm>
          <a:prstGeom prst="rect">
            <a:avLst/>
          </a:prstGeom>
          <a:no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5</a:t>
            </a:fld>
            <a:endParaRPr sz="1400" b="0" i="0" u="none" strike="noStrike" cap="none">
              <a:solidFill>
                <a:srgbClr val="000000"/>
              </a:solidFill>
              <a:latin typeface="Arial"/>
              <a:ea typeface="Arial"/>
              <a:cs typeface="Arial"/>
              <a:sym typeface="Arial"/>
            </a:endParaRPr>
          </a:p>
        </p:txBody>
      </p:sp>
      <p:sp>
        <p:nvSpPr>
          <p:cNvPr id="106" name="Google Shape;106;p4"/>
          <p:cNvSpPr txBox="1">
            <a:spLocks noGrp="1"/>
          </p:cNvSpPr>
          <p:nvPr>
            <p:ph type="title"/>
          </p:nvPr>
        </p:nvSpPr>
        <p:spPr>
          <a:xfrm>
            <a:off x="1143000" y="280074"/>
            <a:ext cx="6858000" cy="807900"/>
          </a:xfrm>
          <a:prstGeom prst="rect">
            <a:avLst/>
          </a:prstGeom>
          <a:noFill/>
          <a:ln>
            <a:noFill/>
          </a:ln>
        </p:spPr>
        <p:txBody>
          <a:bodyPr spcFirstLastPara="1" wrap="square" lIns="45700" tIns="45700" rIns="45700" bIns="45700" anchor="ctr" anchorCtr="0">
            <a:normAutofit/>
          </a:bodyPr>
          <a:lstStyle/>
          <a:p>
            <a:pPr marL="0" lvl="0" indent="0" algn="ctr" rtl="0">
              <a:lnSpc>
                <a:spcPct val="100000"/>
              </a:lnSpc>
              <a:spcBef>
                <a:spcPts val="0"/>
              </a:spcBef>
              <a:spcAft>
                <a:spcPts val="0"/>
              </a:spcAft>
              <a:buClr>
                <a:srgbClr val="000000"/>
              </a:buClr>
              <a:buSzPts val="3200"/>
              <a:buFont typeface="Times New Roman"/>
              <a:buNone/>
            </a:pPr>
            <a:r>
              <a:rPr lang="en-US" b="0" i="0" u="none" strike="noStrike" cap="none" dirty="0">
                <a:solidFill>
                  <a:srgbClr val="000000"/>
                </a:solidFill>
                <a:latin typeface="Times New Roman"/>
                <a:ea typeface="Times New Roman"/>
                <a:cs typeface="Times New Roman"/>
                <a:sym typeface="Times New Roman"/>
              </a:rPr>
              <a:t>Literature Survey</a:t>
            </a:r>
            <a:endParaRPr b="0" i="0" u="none" strike="noStrike" cap="none" dirty="0">
              <a:solidFill>
                <a:srgbClr val="000000"/>
              </a:solidFill>
              <a:latin typeface="Times New Roman"/>
              <a:ea typeface="Times New Roman"/>
              <a:cs typeface="Times New Roman"/>
              <a:sym typeface="Times New Roman"/>
            </a:endParaRPr>
          </a:p>
        </p:txBody>
      </p:sp>
      <p:sp>
        <p:nvSpPr>
          <p:cNvPr id="3" name="TextBox 2">
            <a:extLst>
              <a:ext uri="{FF2B5EF4-FFF2-40B4-BE49-F238E27FC236}">
                <a16:creationId xmlns:a16="http://schemas.microsoft.com/office/drawing/2014/main" id="{BEBCE0C2-8EE3-5383-3861-55E904706E7D}"/>
              </a:ext>
            </a:extLst>
          </p:cNvPr>
          <p:cNvSpPr txBox="1"/>
          <p:nvPr/>
        </p:nvSpPr>
        <p:spPr>
          <a:xfrm>
            <a:off x="685800" y="6424037"/>
            <a:ext cx="7579150" cy="307777"/>
          </a:xfrm>
          <a:prstGeom prst="rect">
            <a:avLst/>
          </a:prstGeom>
          <a:noFill/>
        </p:spPr>
        <p:txBody>
          <a:bodyPr wrap="square">
            <a:spAutoFit/>
          </a:bodyPr>
          <a:lstStyle/>
          <a:p>
            <a:r>
              <a:rPr lang="en-US" sz="1400" dirty="0">
                <a:solidFill>
                  <a:srgbClr val="0070C0"/>
                </a:solidFill>
              </a:rPr>
              <a:t>Have studied ~</a:t>
            </a:r>
            <a:r>
              <a:rPr lang="en-US" dirty="0">
                <a:solidFill>
                  <a:srgbClr val="FF0000"/>
                </a:solidFill>
              </a:rPr>
              <a:t>15</a:t>
            </a:r>
            <a:r>
              <a:rPr lang="en-US" sz="1400" dirty="0">
                <a:solidFill>
                  <a:srgbClr val="0070C0"/>
                </a:solidFill>
              </a:rPr>
              <a:t> papers. From these papers, 4 representative papers are presented here.</a:t>
            </a:r>
            <a:endParaRPr lang="en-IN" sz="1400" dirty="0">
              <a:solidFill>
                <a:srgbClr val="0070C0"/>
              </a:solidFill>
            </a:endParaRPr>
          </a:p>
        </p:txBody>
      </p:sp>
      <p:sp>
        <p:nvSpPr>
          <p:cNvPr id="5" name="Google Shape;107;p4">
            <a:extLst>
              <a:ext uri="{FF2B5EF4-FFF2-40B4-BE49-F238E27FC236}">
                <a16:creationId xmlns:a16="http://schemas.microsoft.com/office/drawing/2014/main" id="{775EFBD4-42B4-AE43-1E5F-C967562137A5}"/>
              </a:ext>
            </a:extLst>
          </p:cNvPr>
          <p:cNvSpPr/>
          <p:nvPr/>
        </p:nvSpPr>
        <p:spPr>
          <a:xfrm>
            <a:off x="685800" y="2249287"/>
            <a:ext cx="7772400" cy="3810001"/>
          </a:xfrm>
          <a:prstGeom prst="rect">
            <a:avLst/>
          </a:prstGeom>
          <a:solidFill>
            <a:srgbClr val="FFFFF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Times New Roman"/>
              <a:buNone/>
            </a:pPr>
            <a:endParaRPr sz="1800" b="0" i="0" u="none" strike="noStrike" cap="none">
              <a:solidFill>
                <a:srgbClr val="000000"/>
              </a:solidFill>
              <a:latin typeface="Times New Roman"/>
              <a:ea typeface="Times New Roman"/>
              <a:cs typeface="Times New Roman"/>
              <a:sym typeface="Times New Roman"/>
            </a:endParaRPr>
          </a:p>
        </p:txBody>
      </p:sp>
      <p:graphicFrame>
        <p:nvGraphicFramePr>
          <p:cNvPr id="6" name="Google Shape;108;p4">
            <a:extLst>
              <a:ext uri="{FF2B5EF4-FFF2-40B4-BE49-F238E27FC236}">
                <a16:creationId xmlns:a16="http://schemas.microsoft.com/office/drawing/2014/main" id="{49D413D6-1E2F-C740-F609-450C3A5391AD}"/>
              </a:ext>
            </a:extLst>
          </p:cNvPr>
          <p:cNvGraphicFramePr/>
          <p:nvPr>
            <p:extLst>
              <p:ext uri="{D42A27DB-BD31-4B8C-83A1-F6EECF244321}">
                <p14:modId xmlns:p14="http://schemas.microsoft.com/office/powerpoint/2010/main" val="3546404462"/>
              </p:ext>
            </p:extLst>
          </p:nvPr>
        </p:nvGraphicFramePr>
        <p:xfrm>
          <a:off x="526211" y="1242061"/>
          <a:ext cx="8198689" cy="4972917"/>
        </p:xfrm>
        <a:graphic>
          <a:graphicData uri="http://schemas.openxmlformats.org/drawingml/2006/table">
            <a:tbl>
              <a:tblPr>
                <a:noFill/>
                <a:tableStyleId>{3E43ED6B-5084-45CA-82E5-017FBAD06A31}</a:tableStyleId>
              </a:tblPr>
              <a:tblGrid>
                <a:gridCol w="1307359">
                  <a:extLst>
                    <a:ext uri="{9D8B030D-6E8A-4147-A177-3AD203B41FA5}">
                      <a16:colId xmlns:a16="http://schemas.microsoft.com/office/drawing/2014/main" val="20001"/>
                    </a:ext>
                  </a:extLst>
                </a:gridCol>
                <a:gridCol w="1838607">
                  <a:extLst>
                    <a:ext uri="{9D8B030D-6E8A-4147-A177-3AD203B41FA5}">
                      <a16:colId xmlns:a16="http://schemas.microsoft.com/office/drawing/2014/main" val="20002"/>
                    </a:ext>
                  </a:extLst>
                </a:gridCol>
                <a:gridCol w="2628855">
                  <a:extLst>
                    <a:ext uri="{9D8B030D-6E8A-4147-A177-3AD203B41FA5}">
                      <a16:colId xmlns:a16="http://schemas.microsoft.com/office/drawing/2014/main" val="20003"/>
                    </a:ext>
                  </a:extLst>
                </a:gridCol>
                <a:gridCol w="2423868">
                  <a:extLst>
                    <a:ext uri="{9D8B030D-6E8A-4147-A177-3AD203B41FA5}">
                      <a16:colId xmlns:a16="http://schemas.microsoft.com/office/drawing/2014/main" val="20004"/>
                    </a:ext>
                  </a:extLst>
                </a:gridCol>
              </a:tblGrid>
              <a:tr h="522731">
                <a:tc>
                  <a:txBody>
                    <a:bodyPr/>
                    <a:lstStyle/>
                    <a:p>
                      <a:pPr marL="0" marR="0" lvl="0" indent="0" algn="ctr" rtl="0">
                        <a:lnSpc>
                          <a:spcPct val="100000"/>
                        </a:lnSpc>
                        <a:spcBef>
                          <a:spcPts val="0"/>
                        </a:spcBef>
                        <a:spcAft>
                          <a:spcPts val="0"/>
                        </a:spcAft>
                        <a:buClr>
                          <a:schemeClr val="dk1"/>
                        </a:buClr>
                        <a:buSzPts val="1600"/>
                        <a:buFont typeface="Helvetica Neue"/>
                        <a:buNone/>
                      </a:pPr>
                      <a:r>
                        <a:rPr lang="en-US" sz="1400" b="1" u="none" strike="noStrike" cap="none" dirty="0">
                          <a:solidFill>
                            <a:schemeClr val="tx1"/>
                          </a:solidFill>
                          <a:latin typeface="Times New Roman" panose="02020603050405020304" pitchFamily="18" charset="0"/>
                          <a:ea typeface="Helvetica Neue"/>
                          <a:cs typeface="Times New Roman" panose="02020603050405020304" pitchFamily="18" charset="0"/>
                          <a:sym typeface="Helvetica Neue"/>
                        </a:rPr>
                        <a:t>Authors name(s)</a:t>
                      </a:r>
                      <a:endParaRPr sz="1400" b="1" u="none" strike="noStrike" cap="none" dirty="0">
                        <a:solidFill>
                          <a:schemeClr val="tx1"/>
                        </a:solidFill>
                        <a:latin typeface="Times New Roman" panose="02020603050405020304" pitchFamily="18" charset="0"/>
                        <a:ea typeface="Helvetica Neue"/>
                        <a:cs typeface="Times New Roman" panose="02020603050405020304" pitchFamily="18" charset="0"/>
                        <a:sym typeface="Helvetica Neue"/>
                      </a:endParaRPr>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1600"/>
                        <a:buFont typeface="Helvetica Neue"/>
                        <a:buNone/>
                      </a:pPr>
                      <a:r>
                        <a:rPr lang="en-US" sz="1400" b="1" u="none" strike="noStrike" cap="none" dirty="0">
                          <a:solidFill>
                            <a:schemeClr val="tx1"/>
                          </a:solidFill>
                          <a:latin typeface="Times New Roman" panose="02020603050405020304" pitchFamily="18" charset="0"/>
                          <a:ea typeface="Helvetica Neue"/>
                          <a:cs typeface="Times New Roman" panose="02020603050405020304" pitchFamily="18" charset="0"/>
                          <a:sym typeface="Helvetica Neue"/>
                        </a:rPr>
                        <a:t>Full title of the paper with Year</a:t>
                      </a:r>
                      <a:endParaRPr sz="1400" b="1" u="none" strike="noStrike" cap="none" dirty="0">
                        <a:solidFill>
                          <a:schemeClr val="tx1"/>
                        </a:solidFill>
                        <a:latin typeface="Times New Roman" panose="02020603050405020304" pitchFamily="18" charset="0"/>
                        <a:ea typeface="Helvetica Neue"/>
                        <a:cs typeface="Times New Roman" panose="02020603050405020304" pitchFamily="18" charset="0"/>
                        <a:sym typeface="Helvetica Neue"/>
                      </a:endParaRPr>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1600"/>
                        <a:buFont typeface="Helvetica Neue"/>
                        <a:buNone/>
                      </a:pPr>
                      <a:r>
                        <a:rPr lang="en-US" sz="1400" b="1" u="none" strike="noStrike" cap="none" dirty="0">
                          <a:solidFill>
                            <a:schemeClr val="tx1"/>
                          </a:solidFill>
                          <a:latin typeface="Times New Roman" panose="02020603050405020304" pitchFamily="18" charset="0"/>
                          <a:ea typeface="Helvetica Neue"/>
                          <a:cs typeface="Times New Roman" panose="02020603050405020304" pitchFamily="18" charset="0"/>
                          <a:sym typeface="Helvetica Neue"/>
                        </a:rPr>
                        <a:t>Inference from paper (based on methodology, technology)</a:t>
                      </a:r>
                      <a:endParaRPr sz="1400" b="1" u="none" strike="noStrike" cap="none" dirty="0">
                        <a:solidFill>
                          <a:schemeClr val="tx1"/>
                        </a:solidFill>
                        <a:latin typeface="Times New Roman" panose="02020603050405020304" pitchFamily="18" charset="0"/>
                        <a:ea typeface="Helvetica Neue"/>
                        <a:cs typeface="Times New Roman" panose="02020603050405020304" pitchFamily="18" charset="0"/>
                        <a:sym typeface="Helvetica Neue"/>
                      </a:endParaRPr>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1600"/>
                        <a:buFont typeface="Helvetica Neue"/>
                        <a:buNone/>
                      </a:pPr>
                      <a:r>
                        <a:rPr lang="en-US" sz="1400" b="1" u="none" strike="noStrike" cap="none" dirty="0">
                          <a:solidFill>
                            <a:schemeClr val="tx1"/>
                          </a:solidFill>
                          <a:latin typeface="Times New Roman" panose="02020603050405020304" pitchFamily="18" charset="0"/>
                          <a:ea typeface="Helvetica Neue"/>
                          <a:cs typeface="Times New Roman" panose="02020603050405020304" pitchFamily="18" charset="0"/>
                          <a:sym typeface="Helvetica Neue"/>
                        </a:rPr>
                        <a:t>Open</a:t>
                      </a:r>
                      <a:r>
                        <a:rPr lang="en-US" sz="1400" b="1" u="none" strike="noStrike" cap="none" baseline="0" dirty="0">
                          <a:solidFill>
                            <a:schemeClr val="tx1"/>
                          </a:solidFill>
                          <a:latin typeface="Times New Roman" panose="02020603050405020304" pitchFamily="18" charset="0"/>
                          <a:ea typeface="Helvetica Neue"/>
                          <a:cs typeface="Times New Roman" panose="02020603050405020304" pitchFamily="18" charset="0"/>
                          <a:sym typeface="Helvetica Neue"/>
                        </a:rPr>
                        <a:t> Problem</a:t>
                      </a:r>
                      <a:endParaRPr sz="1400" b="1" u="none" strike="noStrike" cap="none" dirty="0">
                        <a:solidFill>
                          <a:schemeClr val="tx1"/>
                        </a:solidFill>
                        <a:latin typeface="Times New Roman" panose="02020603050405020304" pitchFamily="18" charset="0"/>
                        <a:ea typeface="Helvetica Neue"/>
                        <a:cs typeface="Times New Roman" panose="02020603050405020304" pitchFamily="18" charset="0"/>
                        <a:sym typeface="Helvetica Neue"/>
                      </a:endParaRPr>
                    </a:p>
                  </a:txBody>
                  <a:tcPr marL="91450" marR="91450" marT="45725" marB="45725" anchor="ctr"/>
                </a:tc>
                <a:extLst>
                  <a:ext uri="{0D108BD9-81ED-4DB2-BD59-A6C34878D82A}">
                    <a16:rowId xmlns:a16="http://schemas.microsoft.com/office/drawing/2014/main" val="10000"/>
                  </a:ext>
                </a:extLst>
              </a:tr>
              <a:tr h="2118456">
                <a:tc>
                  <a:txBody>
                    <a:bodyPr/>
                    <a:lstStyle/>
                    <a:p>
                      <a:r>
                        <a:rPr lang="en-US" sz="1050" b="0" i="0" u="none" strike="noStrike" cap="none" dirty="0">
                          <a:solidFill>
                            <a:srgbClr val="000000"/>
                          </a:solidFill>
                          <a:latin typeface="Times New Roman" pitchFamily="18" charset="0"/>
                          <a:ea typeface="Arial"/>
                          <a:cs typeface="Times New Roman" pitchFamily="18" charset="0"/>
                          <a:sym typeface="Arial"/>
                        </a:rPr>
                        <a:t>S. J. </a:t>
                      </a:r>
                      <a:r>
                        <a:rPr lang="en-US" sz="1050" b="0" i="0" u="none" strike="noStrike" cap="none" dirty="0" err="1">
                          <a:solidFill>
                            <a:srgbClr val="000000"/>
                          </a:solidFill>
                          <a:latin typeface="Times New Roman" pitchFamily="18" charset="0"/>
                          <a:ea typeface="Arial"/>
                          <a:cs typeface="Times New Roman" pitchFamily="18" charset="0"/>
                          <a:sym typeface="Arial"/>
                        </a:rPr>
                        <a:t>Rennie</a:t>
                      </a:r>
                      <a:r>
                        <a:rPr lang="en-US" sz="1050" b="0" i="0" u="none" strike="noStrike" cap="none" dirty="0">
                          <a:solidFill>
                            <a:srgbClr val="000000"/>
                          </a:solidFill>
                          <a:latin typeface="Times New Roman" pitchFamily="18" charset="0"/>
                          <a:ea typeface="Arial"/>
                          <a:cs typeface="Times New Roman" pitchFamily="18" charset="0"/>
                          <a:sym typeface="Arial"/>
                        </a:rPr>
                        <a:t>,</a:t>
                      </a:r>
                      <a:r>
                        <a:rPr lang="en-US" sz="1050" b="0" i="0" u="none" strike="noStrike" cap="none" baseline="0" dirty="0">
                          <a:solidFill>
                            <a:srgbClr val="000000"/>
                          </a:solidFill>
                          <a:latin typeface="Times New Roman" pitchFamily="18" charset="0"/>
                          <a:ea typeface="Arial"/>
                          <a:cs typeface="Times New Roman" pitchFamily="18" charset="0"/>
                          <a:sym typeface="Arial"/>
                        </a:rPr>
                        <a:t> </a:t>
                      </a:r>
                      <a:r>
                        <a:rPr lang="en-US" sz="1050" b="0" i="0" u="none" strike="noStrike" cap="none" dirty="0">
                          <a:solidFill>
                            <a:srgbClr val="000000"/>
                          </a:solidFill>
                          <a:latin typeface="Times New Roman" pitchFamily="18" charset="0"/>
                          <a:ea typeface="Arial"/>
                          <a:cs typeface="Times New Roman" pitchFamily="18" charset="0"/>
                          <a:sym typeface="Arial"/>
                        </a:rPr>
                        <a:t>E. </a:t>
                      </a:r>
                      <a:r>
                        <a:rPr lang="en-US" sz="1050" b="0" i="0" u="none" strike="noStrike" cap="none" dirty="0" err="1">
                          <a:solidFill>
                            <a:srgbClr val="000000"/>
                          </a:solidFill>
                          <a:latin typeface="Times New Roman" pitchFamily="18" charset="0"/>
                          <a:ea typeface="Arial"/>
                          <a:cs typeface="Times New Roman" pitchFamily="18" charset="0"/>
                          <a:sym typeface="Arial"/>
                        </a:rPr>
                        <a:t>Marcheret</a:t>
                      </a:r>
                      <a:r>
                        <a:rPr lang="en-US" sz="1050" b="0" i="0" u="none" strike="noStrike" cap="none" dirty="0">
                          <a:solidFill>
                            <a:srgbClr val="000000"/>
                          </a:solidFill>
                          <a:latin typeface="Times New Roman" pitchFamily="18" charset="0"/>
                          <a:ea typeface="Arial"/>
                          <a:cs typeface="Times New Roman" pitchFamily="18" charset="0"/>
                          <a:sym typeface="Arial"/>
                        </a:rPr>
                        <a:t>,</a:t>
                      </a:r>
                      <a:r>
                        <a:rPr lang="en-US" sz="1050" b="0" i="0" u="none" strike="noStrike" cap="none" baseline="0" dirty="0">
                          <a:solidFill>
                            <a:srgbClr val="000000"/>
                          </a:solidFill>
                          <a:latin typeface="Times New Roman" pitchFamily="18" charset="0"/>
                          <a:ea typeface="Arial"/>
                          <a:cs typeface="Times New Roman" pitchFamily="18" charset="0"/>
                          <a:sym typeface="Arial"/>
                        </a:rPr>
                        <a:t> </a:t>
                      </a:r>
                      <a:r>
                        <a:rPr lang="en-US" sz="1050" b="0" i="0" u="none" strike="noStrike" cap="none" dirty="0">
                          <a:solidFill>
                            <a:srgbClr val="000000"/>
                          </a:solidFill>
                          <a:latin typeface="Times New Roman" pitchFamily="18" charset="0"/>
                          <a:ea typeface="Arial"/>
                          <a:cs typeface="Times New Roman" pitchFamily="18" charset="0"/>
                          <a:sym typeface="Arial"/>
                        </a:rPr>
                        <a:t>Y. </a:t>
                      </a:r>
                      <a:r>
                        <a:rPr lang="en-US" sz="1050" b="0" i="0" u="none" strike="noStrike" cap="none" dirty="0" err="1">
                          <a:solidFill>
                            <a:srgbClr val="000000"/>
                          </a:solidFill>
                          <a:latin typeface="Times New Roman" pitchFamily="18" charset="0"/>
                          <a:ea typeface="Arial"/>
                          <a:cs typeface="Times New Roman" pitchFamily="18" charset="0"/>
                          <a:sym typeface="Arial"/>
                        </a:rPr>
                        <a:t>Mroueh</a:t>
                      </a:r>
                      <a:r>
                        <a:rPr lang="en-US" sz="1050" b="0" i="0" u="none" strike="noStrike" cap="none" dirty="0">
                          <a:solidFill>
                            <a:srgbClr val="000000"/>
                          </a:solidFill>
                          <a:latin typeface="Times New Roman" pitchFamily="18" charset="0"/>
                          <a:ea typeface="Arial"/>
                          <a:cs typeface="Times New Roman" pitchFamily="18" charset="0"/>
                          <a:sym typeface="Arial"/>
                        </a:rPr>
                        <a:t>,</a:t>
                      </a:r>
                      <a:r>
                        <a:rPr lang="en-US" sz="1050" b="0" i="0" u="none" strike="noStrike" cap="none" baseline="0" dirty="0">
                          <a:solidFill>
                            <a:srgbClr val="000000"/>
                          </a:solidFill>
                          <a:latin typeface="Times New Roman" pitchFamily="18" charset="0"/>
                          <a:ea typeface="Arial"/>
                          <a:cs typeface="Times New Roman" pitchFamily="18" charset="0"/>
                          <a:sym typeface="Arial"/>
                        </a:rPr>
                        <a:t> </a:t>
                      </a:r>
                      <a:r>
                        <a:rPr lang="en-US" sz="1050" b="0" i="0" u="none" strike="noStrike" cap="none" dirty="0">
                          <a:solidFill>
                            <a:srgbClr val="000000"/>
                          </a:solidFill>
                          <a:latin typeface="Times New Roman" pitchFamily="18" charset="0"/>
                          <a:ea typeface="Arial"/>
                          <a:cs typeface="Times New Roman" pitchFamily="18" charset="0"/>
                          <a:sym typeface="Arial"/>
                        </a:rPr>
                        <a:t>J. Ross, V. </a:t>
                      </a:r>
                      <a:r>
                        <a:rPr lang="en-US" sz="1050" b="0" i="0" u="none" strike="noStrike" cap="none" dirty="0" err="1">
                          <a:solidFill>
                            <a:srgbClr val="000000"/>
                          </a:solidFill>
                          <a:latin typeface="Times New Roman" pitchFamily="18" charset="0"/>
                          <a:ea typeface="Arial"/>
                          <a:cs typeface="Times New Roman" pitchFamily="18" charset="0"/>
                          <a:sym typeface="Arial"/>
                        </a:rPr>
                        <a:t>Goel</a:t>
                      </a:r>
                      <a:endParaRPr lang="en-US" sz="1050" b="0" i="0" u="none" strike="noStrike" cap="none" dirty="0">
                        <a:solidFill>
                          <a:srgbClr val="000000"/>
                        </a:solidFill>
                        <a:latin typeface="Times New Roman" pitchFamily="18" charset="0"/>
                        <a:ea typeface="Arial"/>
                        <a:cs typeface="Times New Roman" pitchFamily="18" charset="0"/>
                        <a:sym typeface="Arial"/>
                      </a:endParaRPr>
                    </a:p>
                  </a:txBody>
                  <a:tcPr marL="91450" marR="91450" marT="45725" marB="45725"/>
                </a:tc>
                <a:tc>
                  <a:txBody>
                    <a:bodyPr/>
                    <a:lstStyle/>
                    <a:p>
                      <a:pPr marL="0" marR="0" lvl="0" indent="0" algn="just" rtl="0">
                        <a:lnSpc>
                          <a:spcPct val="100000"/>
                        </a:lnSpc>
                        <a:spcBef>
                          <a:spcPts val="0"/>
                        </a:spcBef>
                        <a:spcAft>
                          <a:spcPts val="0"/>
                        </a:spcAft>
                        <a:buClr>
                          <a:schemeClr val="dk1"/>
                        </a:buClr>
                        <a:buSzPts val="1050"/>
                        <a:buFont typeface="Arial"/>
                        <a:buNone/>
                      </a:pPr>
                      <a:r>
                        <a:rPr lang="en-US" sz="1050" b="0" i="0" u="none" strike="noStrike" cap="none" dirty="0">
                          <a:solidFill>
                            <a:srgbClr val="000000"/>
                          </a:solidFill>
                          <a:latin typeface="Times New Roman" pitchFamily="18" charset="0"/>
                          <a:ea typeface="Arial"/>
                          <a:cs typeface="Times New Roman" pitchFamily="18" charset="0"/>
                          <a:sym typeface="Arial"/>
                        </a:rPr>
                        <a:t>"Self-Critical Sequence Training for Image Captioning," 2017</a:t>
                      </a:r>
                      <a:endParaRPr sz="1050" b="0" i="0" u="none" strike="noStrike" cap="none" dirty="0">
                        <a:solidFill>
                          <a:schemeClr val="tx1"/>
                        </a:solidFill>
                        <a:latin typeface="Times New Roman" pitchFamily="18" charset="0"/>
                        <a:ea typeface="Times New Roman"/>
                        <a:cs typeface="Times New Roman" pitchFamily="18" charset="0"/>
                        <a:sym typeface="Times New Roman"/>
                      </a:endParaRPr>
                    </a:p>
                  </a:txBody>
                  <a:tcPr marL="91450" marR="91450" marT="45725" marB="45725"/>
                </a:tc>
                <a:tc>
                  <a:txBody>
                    <a:bodyPr/>
                    <a:lstStyle/>
                    <a:p>
                      <a:pPr algn="just"/>
                      <a:r>
                        <a:rPr lang="en-US" sz="1050" b="0" i="0" u="none" strike="noStrike" cap="none" dirty="0">
                          <a:solidFill>
                            <a:srgbClr val="000000"/>
                          </a:solidFill>
                          <a:latin typeface="Times New Roman" pitchFamily="18" charset="0"/>
                          <a:ea typeface="Arial"/>
                          <a:cs typeface="Times New Roman" pitchFamily="18" charset="0"/>
                          <a:sym typeface="Arial"/>
                        </a:rPr>
                        <a:t>This method likely involves training a neural network to generate image descriptions and then refining those descriptions by evaluating their quality using reinforcement learning. By utilizing a self-critical sequence training approach, the paper likely addresses the challenge of generating more accurate and contextually relevant captions for images, which has applications in fields like computer vision, natural language processing, and accessibility technologies. (Conference Paper)</a:t>
                      </a:r>
                    </a:p>
                  </a:txBody>
                  <a:tcPr marL="91450" marR="91450" marT="45725" marB="45725"/>
                </a:tc>
                <a:tc>
                  <a:txBody>
                    <a:bodyPr/>
                    <a:lstStyle/>
                    <a:p>
                      <a:pPr marL="0" marR="0" lvl="0" indent="0" algn="just" defTabSz="914400" rtl="0" eaLnBrk="1" fontAlgn="auto" latinLnBrk="0" hangingPunct="1">
                        <a:lnSpc>
                          <a:spcPct val="100000"/>
                        </a:lnSpc>
                        <a:spcBef>
                          <a:spcPts val="0"/>
                        </a:spcBef>
                        <a:spcAft>
                          <a:spcPts val="0"/>
                        </a:spcAft>
                        <a:buClr>
                          <a:schemeClr val="dk1"/>
                        </a:buClr>
                        <a:buSzPts val="1050"/>
                        <a:buFont typeface="Times New Roman"/>
                        <a:buNone/>
                        <a:tabLst/>
                        <a:defRPr/>
                      </a:pPr>
                      <a:r>
                        <a:rPr lang="en-US" sz="105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The models struggle with generating truly creative or contextually rich image descriptions.</a:t>
                      </a:r>
                      <a:endParaRPr lang="en-US" sz="1050" u="none" strike="noStrike" cap="none" dirty="0">
                        <a:solidFill>
                          <a:schemeClr val="tx1"/>
                        </a:solidFill>
                        <a:latin typeface="Times New Roman" pitchFamily="18" charset="0"/>
                        <a:ea typeface="Times New Roman"/>
                        <a:cs typeface="Times New Roman" pitchFamily="18" charset="0"/>
                        <a:sym typeface="Times New Roman"/>
                      </a:endParaRPr>
                    </a:p>
                  </a:txBody>
                  <a:tcPr marL="91450" marR="91450" marT="45725" marB="45725"/>
                </a:tc>
                <a:extLst>
                  <a:ext uri="{0D108BD9-81ED-4DB2-BD59-A6C34878D82A}">
                    <a16:rowId xmlns:a16="http://schemas.microsoft.com/office/drawing/2014/main" val="10001"/>
                  </a:ext>
                </a:extLst>
              </a:tr>
              <a:tr h="2005847">
                <a:tc>
                  <a:txBody>
                    <a:bodyPr/>
                    <a:lstStyle/>
                    <a:p>
                      <a:r>
                        <a:rPr lang="en-US" sz="1050" b="0" i="0" u="none" strike="noStrike" cap="none" dirty="0">
                          <a:solidFill>
                            <a:srgbClr val="000000"/>
                          </a:solidFill>
                          <a:latin typeface="Times New Roman" pitchFamily="18" charset="0"/>
                          <a:ea typeface="Arial"/>
                          <a:cs typeface="Times New Roman" pitchFamily="18" charset="0"/>
                          <a:sym typeface="Arial"/>
                        </a:rPr>
                        <a:t>A. </a:t>
                      </a:r>
                      <a:r>
                        <a:rPr lang="en-US" sz="1050" b="0" i="0" u="none" strike="noStrike" cap="none" dirty="0" err="1">
                          <a:solidFill>
                            <a:srgbClr val="000000"/>
                          </a:solidFill>
                          <a:latin typeface="Times New Roman" pitchFamily="18" charset="0"/>
                          <a:ea typeface="Arial"/>
                          <a:cs typeface="Times New Roman" pitchFamily="18" charset="0"/>
                          <a:sym typeface="Arial"/>
                        </a:rPr>
                        <a:t>Karpathy</a:t>
                      </a:r>
                      <a:r>
                        <a:rPr lang="en-US" sz="1050" b="0" i="0" u="none" strike="noStrike" cap="none" dirty="0">
                          <a:solidFill>
                            <a:srgbClr val="000000"/>
                          </a:solidFill>
                          <a:latin typeface="Times New Roman" pitchFamily="18" charset="0"/>
                          <a:ea typeface="Arial"/>
                          <a:cs typeface="Times New Roman" pitchFamily="18" charset="0"/>
                          <a:sym typeface="Arial"/>
                        </a:rPr>
                        <a:t>,</a:t>
                      </a:r>
                      <a:r>
                        <a:rPr lang="en-US" sz="1050" b="0" i="0" u="none" strike="noStrike" cap="none" baseline="0" dirty="0">
                          <a:solidFill>
                            <a:srgbClr val="000000"/>
                          </a:solidFill>
                          <a:latin typeface="Times New Roman" pitchFamily="18" charset="0"/>
                          <a:ea typeface="Arial"/>
                          <a:cs typeface="Times New Roman" pitchFamily="18" charset="0"/>
                          <a:sym typeface="Arial"/>
                        </a:rPr>
                        <a:t> </a:t>
                      </a:r>
                      <a:r>
                        <a:rPr lang="en-US" sz="1050" b="0" i="0" u="none" strike="noStrike" cap="none" dirty="0">
                          <a:solidFill>
                            <a:srgbClr val="000000"/>
                          </a:solidFill>
                          <a:latin typeface="Times New Roman" pitchFamily="18" charset="0"/>
                          <a:ea typeface="Arial"/>
                          <a:cs typeface="Times New Roman" pitchFamily="18" charset="0"/>
                          <a:sym typeface="Arial"/>
                        </a:rPr>
                        <a:t>L. </a:t>
                      </a:r>
                      <a:r>
                        <a:rPr lang="en-US" sz="1050" b="0" i="0" u="none" strike="noStrike" cap="none" dirty="0" err="1">
                          <a:solidFill>
                            <a:srgbClr val="000000"/>
                          </a:solidFill>
                          <a:latin typeface="Times New Roman" pitchFamily="18" charset="0"/>
                          <a:ea typeface="Arial"/>
                          <a:cs typeface="Times New Roman" pitchFamily="18" charset="0"/>
                          <a:sym typeface="Arial"/>
                        </a:rPr>
                        <a:t>Fei-Fei</a:t>
                      </a:r>
                      <a:endParaRPr lang="en-US" sz="1050" b="0" i="0" u="none" strike="noStrike" cap="none" dirty="0">
                        <a:solidFill>
                          <a:srgbClr val="000000"/>
                        </a:solidFill>
                        <a:latin typeface="Times New Roman" pitchFamily="18" charset="0"/>
                        <a:ea typeface="Arial"/>
                        <a:cs typeface="Times New Roman" pitchFamily="18" charset="0"/>
                        <a:sym typeface="Arial"/>
                      </a:endParaRPr>
                    </a:p>
                  </a:txBody>
                  <a:tcPr marL="91450" marR="91450" marT="45725" marB="45725"/>
                </a:tc>
                <a:tc>
                  <a:txBody>
                    <a:bodyPr/>
                    <a:lstStyle/>
                    <a:p>
                      <a:pPr marL="0" marR="0" lvl="0" indent="0" algn="just" rtl="0">
                        <a:lnSpc>
                          <a:spcPct val="100000"/>
                        </a:lnSpc>
                        <a:spcBef>
                          <a:spcPts val="0"/>
                        </a:spcBef>
                        <a:spcAft>
                          <a:spcPts val="0"/>
                        </a:spcAft>
                        <a:buClr>
                          <a:schemeClr val="dk1"/>
                        </a:buClr>
                        <a:buSzPts val="1800"/>
                        <a:buFont typeface="Arial"/>
                        <a:buNone/>
                      </a:pPr>
                      <a:r>
                        <a:rPr lang="en-US" sz="1050" b="0" i="0" u="none" strike="noStrike" cap="none" dirty="0">
                          <a:solidFill>
                            <a:srgbClr val="000000"/>
                          </a:solidFill>
                          <a:latin typeface="Times New Roman" pitchFamily="18" charset="0"/>
                          <a:ea typeface="Arial"/>
                          <a:cs typeface="Times New Roman" pitchFamily="18" charset="0"/>
                          <a:sym typeface="Arial"/>
                        </a:rPr>
                        <a:t>"Deep visual-semantic alignments for generating image descriptions," 2015</a:t>
                      </a:r>
                      <a:endParaRPr sz="1050" b="0" i="0" u="none" strike="noStrike" cap="none" dirty="0">
                        <a:solidFill>
                          <a:schemeClr val="tx1"/>
                        </a:solidFill>
                        <a:latin typeface="Times New Roman" pitchFamily="18" charset="0"/>
                        <a:ea typeface="Arial"/>
                        <a:cs typeface="Times New Roman" pitchFamily="18" charset="0"/>
                        <a:sym typeface="Arial"/>
                      </a:endParaRPr>
                    </a:p>
                  </a:txBody>
                  <a:tcPr marL="91450" marR="91450" marT="45725" marB="45725"/>
                </a:tc>
                <a:tc>
                  <a:txBody>
                    <a:bodyPr/>
                    <a:lstStyle/>
                    <a:p>
                      <a:pPr marL="0" marR="0" lvl="0" indent="0" algn="just" rtl="0">
                        <a:lnSpc>
                          <a:spcPct val="100000"/>
                        </a:lnSpc>
                        <a:spcBef>
                          <a:spcPts val="0"/>
                        </a:spcBef>
                        <a:spcAft>
                          <a:spcPts val="0"/>
                        </a:spcAft>
                        <a:buClr>
                          <a:schemeClr val="dk1"/>
                        </a:buClr>
                        <a:buSzPts val="1050"/>
                        <a:buFont typeface="Times New Roman"/>
                        <a:buNone/>
                      </a:pPr>
                      <a:r>
                        <a:rPr lang="en-US" sz="1050" b="0" i="0" u="none" strike="noStrike" cap="none" dirty="0">
                          <a:solidFill>
                            <a:srgbClr val="000000"/>
                          </a:solidFill>
                          <a:latin typeface="Times New Roman" pitchFamily="18" charset="0"/>
                          <a:ea typeface="Arial"/>
                          <a:cs typeface="Times New Roman" pitchFamily="18" charset="0"/>
                          <a:sym typeface="Arial"/>
                        </a:rPr>
                        <a:t>The research likely explores the alignment of visual and semantic information by training deep neural networks to associate images with descriptive text. This work is pivotal in the field of computer vision and natural language processing, aiming to bridge the gap between visual content and textual understanding. The resulting models could have diverse applications, such as automated image captioning and improving accessibility for visually impaired individuals. Detailed insights into methodology and experimental results can be found in the full paper. (Journal)</a:t>
                      </a:r>
                      <a:endParaRPr lang="en-US" sz="1050" b="0" i="0" u="none" strike="noStrike" cap="none" dirty="0">
                        <a:solidFill>
                          <a:schemeClr val="tx1"/>
                        </a:solidFill>
                        <a:latin typeface="Times New Roman" pitchFamily="18" charset="0"/>
                        <a:ea typeface="Arial"/>
                        <a:cs typeface="Times New Roman" pitchFamily="18" charset="0"/>
                        <a:sym typeface="Arial"/>
                      </a:endParaRPr>
                    </a:p>
                  </a:txBody>
                  <a:tcPr marL="91450" marR="91450" marT="45725" marB="45725"/>
                </a:tc>
                <a:tc>
                  <a:txBody>
                    <a:bodyPr/>
                    <a:lstStyle/>
                    <a:p>
                      <a:pPr marL="0" marR="0" lvl="0" indent="0" algn="just" rtl="0">
                        <a:lnSpc>
                          <a:spcPct val="100000"/>
                        </a:lnSpc>
                        <a:spcBef>
                          <a:spcPts val="0"/>
                        </a:spcBef>
                        <a:spcAft>
                          <a:spcPts val="0"/>
                        </a:spcAft>
                        <a:buClr>
                          <a:schemeClr val="dk1"/>
                        </a:buClr>
                        <a:buSzPts val="1050"/>
                        <a:buFont typeface="Times New Roman"/>
                        <a:buNone/>
                      </a:pPr>
                      <a:r>
                        <a:rPr lang="en-US" sz="1050" b="0" i="0" u="none" strike="noStrike" cap="none" dirty="0">
                          <a:solidFill>
                            <a:schemeClr val="tx1"/>
                          </a:solidFill>
                          <a:latin typeface="Times New Roman" pitchFamily="18" charset="0"/>
                          <a:ea typeface="Arial"/>
                          <a:cs typeface="Times New Roman" pitchFamily="18" charset="0"/>
                          <a:sym typeface="Arial"/>
                        </a:rPr>
                        <a:t>The limitations of "Deep visual-semantic alignments for generating image descriptions" (2015) ,include challenges in handling complex, nuanced relationships between images and text, potential overfitting to specific datasets, and sensitivity to the quality and quantity of training data. Additionally, the models may struggle with generating truly creative or contextually rich image descriptions.</a:t>
                      </a:r>
                    </a:p>
                  </a:txBody>
                  <a:tcPr marL="91450" marR="91450" marT="45725" marB="45725"/>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377907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8" name="Google Shape;208;p13"/>
          <p:cNvSpPr txBox="1">
            <a:spLocks noGrp="1"/>
          </p:cNvSpPr>
          <p:nvPr>
            <p:ph type="title"/>
          </p:nvPr>
        </p:nvSpPr>
        <p:spPr>
          <a:xfrm>
            <a:off x="984068" y="179555"/>
            <a:ext cx="7252063" cy="808038"/>
          </a:xfrm>
          <a:prstGeom prst="rect">
            <a:avLst/>
          </a:prstGeom>
          <a:noFill/>
          <a:ln>
            <a:noFill/>
          </a:ln>
        </p:spPr>
        <p:txBody>
          <a:bodyPr spcFirstLastPara="1" wrap="square" lIns="45700" tIns="45700" rIns="45700" bIns="45700" anchor="ctr" anchorCtr="0">
            <a:normAutofit/>
          </a:bodyPr>
          <a:lstStyle/>
          <a:p>
            <a:pPr marL="0" lvl="0" indent="0" algn="ctr" rtl="0">
              <a:lnSpc>
                <a:spcPct val="100000"/>
              </a:lnSpc>
              <a:spcBef>
                <a:spcPts val="0"/>
              </a:spcBef>
              <a:spcAft>
                <a:spcPts val="0"/>
              </a:spcAft>
              <a:buClr>
                <a:srgbClr val="000000"/>
              </a:buClr>
              <a:buSzPts val="3200"/>
              <a:buFont typeface="Times New Roman"/>
              <a:buNone/>
            </a:pPr>
            <a:r>
              <a:rPr lang="en-US" sz="3200" dirty="0">
                <a:latin typeface="Times New Roman"/>
                <a:ea typeface="Times New Roman"/>
                <a:cs typeface="Times New Roman"/>
                <a:sym typeface="Times New Roman"/>
              </a:rPr>
              <a:t>Bibliography</a:t>
            </a:r>
            <a:endParaRPr dirty="0"/>
          </a:p>
        </p:txBody>
      </p:sp>
      <p:sp>
        <p:nvSpPr>
          <p:cNvPr id="209" name="Google Shape;209;p13"/>
          <p:cNvSpPr txBox="1"/>
          <p:nvPr/>
        </p:nvSpPr>
        <p:spPr>
          <a:xfrm>
            <a:off x="609599" y="1859359"/>
            <a:ext cx="8001000" cy="3139281"/>
          </a:xfrm>
          <a:prstGeom prst="rect">
            <a:avLst/>
          </a:prstGeom>
          <a:noFill/>
          <a:ln>
            <a:noFill/>
          </a:ln>
        </p:spPr>
        <p:txBody>
          <a:bodyPr spcFirstLastPara="1" wrap="square" lIns="45700" tIns="45700" rIns="45700" bIns="45700" anchor="t" anchorCtr="0">
            <a:spAutoFit/>
          </a:bodyPr>
          <a:lstStyle/>
          <a:p>
            <a:pPr marL="285750" marR="0" lvl="0" indent="-285750" algn="just" rtl="0">
              <a:lnSpc>
                <a:spcPct val="100000"/>
              </a:lnSpc>
              <a:spcBef>
                <a:spcPts val="0"/>
              </a:spcBef>
              <a:spcAft>
                <a:spcPts val="0"/>
              </a:spcAft>
              <a:buClr>
                <a:srgbClr val="000000"/>
              </a:buClr>
              <a:buSzPts val="1800"/>
              <a:buFont typeface="Arial" panose="020B0604020202020204" pitchFamily="34" charset="0"/>
              <a:buChar char="•"/>
            </a:pPr>
            <a:r>
              <a:rPr lang="en-US" sz="1800" dirty="0">
                <a:latin typeface="Times New Roman"/>
                <a:ea typeface="Times New Roman"/>
                <a:cs typeface="Times New Roman"/>
                <a:sym typeface="Times New Roman"/>
              </a:rPr>
              <a:t>T. </a:t>
            </a:r>
            <a:r>
              <a:rPr lang="en-US" sz="1800" dirty="0" err="1">
                <a:latin typeface="Times New Roman"/>
                <a:ea typeface="Times New Roman"/>
                <a:cs typeface="Times New Roman"/>
                <a:sym typeface="Times New Roman"/>
              </a:rPr>
              <a:t>Khajontantichaikun</a:t>
            </a:r>
            <a:r>
              <a:rPr lang="en-US" sz="1800" dirty="0">
                <a:latin typeface="Times New Roman"/>
                <a:ea typeface="Times New Roman"/>
                <a:cs typeface="Times New Roman"/>
                <a:sym typeface="Times New Roman"/>
              </a:rPr>
              <a:t>, S. </a:t>
            </a:r>
            <a:r>
              <a:rPr lang="en-US" sz="1800" dirty="0" err="1">
                <a:latin typeface="Times New Roman"/>
                <a:ea typeface="Times New Roman"/>
                <a:cs typeface="Times New Roman"/>
                <a:sym typeface="Times New Roman"/>
              </a:rPr>
              <a:t>Jaiyen</a:t>
            </a:r>
            <a:r>
              <a:rPr lang="en-US" sz="1800" dirty="0">
                <a:latin typeface="Times New Roman"/>
                <a:ea typeface="Times New Roman"/>
                <a:cs typeface="Times New Roman"/>
                <a:sym typeface="Times New Roman"/>
              </a:rPr>
              <a:t>, S. </a:t>
            </a:r>
            <a:r>
              <a:rPr lang="en-US" sz="1800" dirty="0" err="1">
                <a:latin typeface="Times New Roman"/>
                <a:ea typeface="Times New Roman"/>
                <a:cs typeface="Times New Roman"/>
                <a:sym typeface="Times New Roman"/>
              </a:rPr>
              <a:t>Yamsaengsung</a:t>
            </a:r>
            <a:r>
              <a:rPr lang="en-US" sz="1800" dirty="0">
                <a:latin typeface="Times New Roman"/>
                <a:ea typeface="Times New Roman"/>
                <a:cs typeface="Times New Roman"/>
                <a:sym typeface="Times New Roman"/>
              </a:rPr>
              <a:t>, P. </a:t>
            </a:r>
            <a:r>
              <a:rPr lang="en-US" sz="1800" dirty="0" err="1">
                <a:latin typeface="Times New Roman"/>
                <a:ea typeface="Times New Roman"/>
                <a:cs typeface="Times New Roman"/>
                <a:sym typeface="Times New Roman"/>
              </a:rPr>
              <a:t>Mongkolnam</a:t>
            </a:r>
            <a:r>
              <a:rPr lang="en-US" sz="1800" dirty="0">
                <a:latin typeface="Times New Roman"/>
                <a:ea typeface="Times New Roman"/>
                <a:cs typeface="Times New Roman"/>
                <a:sym typeface="Times New Roman"/>
              </a:rPr>
              <a:t> and U. </a:t>
            </a:r>
            <a:r>
              <a:rPr lang="en-US" sz="1800" dirty="0" err="1">
                <a:latin typeface="Times New Roman"/>
                <a:ea typeface="Times New Roman"/>
                <a:cs typeface="Times New Roman"/>
                <a:sym typeface="Times New Roman"/>
              </a:rPr>
              <a:t>Ninrutsirikun</a:t>
            </a:r>
            <a:r>
              <a:rPr lang="en-US" sz="1800" dirty="0">
                <a:latin typeface="Times New Roman"/>
                <a:ea typeface="Times New Roman"/>
                <a:cs typeface="Times New Roman"/>
                <a:sym typeface="Times New Roman"/>
              </a:rPr>
              <a:t>, "Emotion Detection of Thai Elderly Facial Expressions using Hybrid Object Detection," 2022 26th International Computer Science and Engineering Conference (ICSEC), </a:t>
            </a:r>
            <a:r>
              <a:rPr lang="en-US" sz="1800" dirty="0" err="1">
                <a:latin typeface="Times New Roman"/>
                <a:ea typeface="Times New Roman"/>
                <a:cs typeface="Times New Roman"/>
                <a:sym typeface="Times New Roman"/>
              </a:rPr>
              <a:t>Sakon</a:t>
            </a:r>
            <a:r>
              <a:rPr lang="en-US" sz="1800" dirty="0">
                <a:latin typeface="Times New Roman"/>
                <a:ea typeface="Times New Roman"/>
                <a:cs typeface="Times New Roman"/>
                <a:sym typeface="Times New Roman"/>
              </a:rPr>
              <a:t> Nakhon, Thailand, 2022, pp. 219-223, </a:t>
            </a:r>
            <a:r>
              <a:rPr lang="en-US" sz="1800" dirty="0" err="1">
                <a:latin typeface="Times New Roman"/>
                <a:ea typeface="Times New Roman"/>
                <a:cs typeface="Times New Roman"/>
                <a:sym typeface="Times New Roman"/>
              </a:rPr>
              <a:t>doi</a:t>
            </a:r>
            <a:r>
              <a:rPr lang="en-US" sz="1800" dirty="0">
                <a:latin typeface="Times New Roman"/>
                <a:ea typeface="Times New Roman"/>
                <a:cs typeface="Times New Roman"/>
                <a:sym typeface="Times New Roman"/>
              </a:rPr>
              <a:t>: 10.1109/ICSEC56337.2022.10049334.</a:t>
            </a:r>
          </a:p>
          <a:p>
            <a:pPr marR="0" lvl="0" algn="just" rtl="0">
              <a:lnSpc>
                <a:spcPct val="100000"/>
              </a:lnSpc>
              <a:spcBef>
                <a:spcPts val="0"/>
              </a:spcBef>
              <a:spcAft>
                <a:spcPts val="0"/>
              </a:spcAft>
              <a:buClr>
                <a:srgbClr val="000000"/>
              </a:buClr>
              <a:buSzPts val="1800"/>
            </a:pPr>
            <a:endParaRPr lang="en-US" sz="1800" dirty="0">
              <a:latin typeface="Times New Roman"/>
              <a:ea typeface="Times New Roman"/>
              <a:cs typeface="Times New Roman"/>
              <a:sym typeface="Times New Roman"/>
            </a:endParaRPr>
          </a:p>
          <a:p>
            <a:pPr marL="285750" marR="0" lvl="0" indent="-285750" algn="just" rtl="0">
              <a:lnSpc>
                <a:spcPct val="100000"/>
              </a:lnSpc>
              <a:spcBef>
                <a:spcPts val="0"/>
              </a:spcBef>
              <a:spcAft>
                <a:spcPts val="0"/>
              </a:spcAft>
              <a:buClr>
                <a:srgbClr val="000000"/>
              </a:buClr>
              <a:buSzPts val="1800"/>
              <a:buFont typeface="Arial" panose="020B0604020202020204" pitchFamily="34" charset="0"/>
              <a:buChar char="•"/>
            </a:pPr>
            <a:r>
              <a:rPr lang="en-US" sz="1800" dirty="0">
                <a:latin typeface="Times New Roman"/>
                <a:ea typeface="Times New Roman"/>
                <a:cs typeface="Times New Roman"/>
                <a:sym typeface="Times New Roman"/>
              </a:rPr>
              <a:t>S. Giri et al., "Emotion Detection with Facial Feature Recognition Using CNN &amp; OpenCV," 2022 2nd International Conference on Advance Computing and Innovative Technologies in Engineering (ICACITE), Greater Noida, India, 2022, pp. 230-232, </a:t>
            </a:r>
            <a:r>
              <a:rPr lang="en-US" sz="1800" dirty="0" err="1">
                <a:latin typeface="Times New Roman"/>
                <a:ea typeface="Times New Roman"/>
                <a:cs typeface="Times New Roman"/>
                <a:sym typeface="Times New Roman"/>
              </a:rPr>
              <a:t>doi</a:t>
            </a:r>
            <a:r>
              <a:rPr lang="en-US" sz="1800" dirty="0">
                <a:latin typeface="Times New Roman"/>
                <a:ea typeface="Times New Roman"/>
                <a:cs typeface="Times New Roman"/>
                <a:sym typeface="Times New Roman"/>
              </a:rPr>
              <a:t>: 10.1109/ICACITE53722.2022.9823786.</a:t>
            </a:r>
          </a:p>
          <a:p>
            <a:pPr marR="0" lvl="0" algn="just" rtl="0">
              <a:lnSpc>
                <a:spcPct val="100000"/>
              </a:lnSpc>
              <a:spcBef>
                <a:spcPts val="0"/>
              </a:spcBef>
              <a:spcAft>
                <a:spcPts val="0"/>
              </a:spcAft>
              <a:buClr>
                <a:srgbClr val="000000"/>
              </a:buClr>
              <a:buSzPts val="1800"/>
            </a:pPr>
            <a:endParaRPr lang="en-US" sz="1800"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1509072387"/>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8" name="Google Shape;208;p13"/>
          <p:cNvSpPr txBox="1">
            <a:spLocks noGrp="1"/>
          </p:cNvSpPr>
          <p:nvPr>
            <p:ph type="title"/>
          </p:nvPr>
        </p:nvSpPr>
        <p:spPr>
          <a:xfrm>
            <a:off x="1016072" y="197366"/>
            <a:ext cx="7188055" cy="808038"/>
          </a:xfrm>
          <a:prstGeom prst="rect">
            <a:avLst/>
          </a:prstGeom>
          <a:noFill/>
          <a:ln>
            <a:noFill/>
          </a:ln>
        </p:spPr>
        <p:txBody>
          <a:bodyPr spcFirstLastPara="1" wrap="square" lIns="45700" tIns="45700" rIns="45700" bIns="45700" anchor="ctr" anchorCtr="0">
            <a:normAutofit/>
          </a:bodyPr>
          <a:lstStyle/>
          <a:p>
            <a:pPr marL="0" lvl="0" indent="0" algn="ctr" rtl="0">
              <a:lnSpc>
                <a:spcPct val="100000"/>
              </a:lnSpc>
              <a:spcBef>
                <a:spcPts val="0"/>
              </a:spcBef>
              <a:spcAft>
                <a:spcPts val="0"/>
              </a:spcAft>
              <a:buClr>
                <a:srgbClr val="000000"/>
              </a:buClr>
              <a:buSzPts val="3200"/>
              <a:buFont typeface="Times New Roman"/>
              <a:buNone/>
            </a:pPr>
            <a:r>
              <a:rPr lang="en-US" sz="3200" dirty="0">
                <a:latin typeface="Times New Roman"/>
                <a:ea typeface="Times New Roman"/>
                <a:cs typeface="Times New Roman"/>
                <a:sym typeface="Times New Roman"/>
              </a:rPr>
              <a:t>Bibliography</a:t>
            </a:r>
            <a:endParaRPr dirty="0"/>
          </a:p>
        </p:txBody>
      </p:sp>
      <p:sp>
        <p:nvSpPr>
          <p:cNvPr id="209" name="Google Shape;209;p13"/>
          <p:cNvSpPr txBox="1"/>
          <p:nvPr/>
        </p:nvSpPr>
        <p:spPr>
          <a:xfrm>
            <a:off x="609599" y="1826809"/>
            <a:ext cx="8001000" cy="3693278"/>
          </a:xfrm>
          <a:prstGeom prst="rect">
            <a:avLst/>
          </a:prstGeom>
          <a:noFill/>
          <a:ln>
            <a:noFill/>
          </a:ln>
        </p:spPr>
        <p:txBody>
          <a:bodyPr spcFirstLastPara="1" wrap="square" lIns="45700" tIns="45700" rIns="45700" bIns="45700" anchor="t" anchorCtr="0">
            <a:spAutoFit/>
          </a:bodyPr>
          <a:lstStyle/>
          <a:p>
            <a:pPr marL="285750" marR="0" lvl="0" indent="-285750" algn="just" rtl="0">
              <a:lnSpc>
                <a:spcPct val="100000"/>
              </a:lnSpc>
              <a:spcBef>
                <a:spcPts val="0"/>
              </a:spcBef>
              <a:spcAft>
                <a:spcPts val="0"/>
              </a:spcAft>
              <a:buClr>
                <a:srgbClr val="000000"/>
              </a:buClr>
              <a:buSzPts val="1800"/>
              <a:buFont typeface="Arial" panose="020B0604020202020204" pitchFamily="34" charset="0"/>
              <a:buChar char="•"/>
            </a:pPr>
            <a:r>
              <a:rPr lang="en-US" sz="1800" dirty="0">
                <a:latin typeface="Times New Roman"/>
                <a:ea typeface="Times New Roman"/>
                <a:cs typeface="Times New Roman"/>
                <a:sym typeface="Times New Roman"/>
              </a:rPr>
              <a:t>F. N. Azizi, A. </a:t>
            </a:r>
            <a:r>
              <a:rPr lang="en-US" sz="1800" dirty="0" err="1">
                <a:latin typeface="Times New Roman"/>
                <a:ea typeface="Times New Roman"/>
                <a:cs typeface="Times New Roman"/>
                <a:sym typeface="Times New Roman"/>
              </a:rPr>
              <a:t>Kurniawardhani</a:t>
            </a:r>
            <a:r>
              <a:rPr lang="en-US" sz="1800" dirty="0">
                <a:latin typeface="Times New Roman"/>
                <a:ea typeface="Times New Roman"/>
                <a:cs typeface="Times New Roman"/>
                <a:sym typeface="Times New Roman"/>
              </a:rPr>
              <a:t> and I. V. </a:t>
            </a:r>
            <a:r>
              <a:rPr lang="en-US" sz="1800" dirty="0" err="1">
                <a:latin typeface="Times New Roman"/>
                <a:ea typeface="Times New Roman"/>
                <a:cs typeface="Times New Roman"/>
                <a:sym typeface="Times New Roman"/>
              </a:rPr>
              <a:t>Paputungan</a:t>
            </a:r>
            <a:r>
              <a:rPr lang="en-US" sz="1800" dirty="0">
                <a:latin typeface="Times New Roman"/>
                <a:ea typeface="Times New Roman"/>
                <a:cs typeface="Times New Roman"/>
                <a:sym typeface="Times New Roman"/>
              </a:rPr>
              <a:t>, "Facial Expression Image based Emotion Detection using Convolutional Neural Network," 2022 IEEE 20th Student Conference on Research and Development (</a:t>
            </a:r>
            <a:r>
              <a:rPr lang="en-US" sz="1800" dirty="0" err="1">
                <a:latin typeface="Times New Roman"/>
                <a:ea typeface="Times New Roman"/>
                <a:cs typeface="Times New Roman"/>
                <a:sym typeface="Times New Roman"/>
              </a:rPr>
              <a:t>SCOReD</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Bangi</a:t>
            </a:r>
            <a:r>
              <a:rPr lang="en-US" sz="1800" dirty="0">
                <a:latin typeface="Times New Roman"/>
                <a:ea typeface="Times New Roman"/>
                <a:cs typeface="Times New Roman"/>
                <a:sym typeface="Times New Roman"/>
              </a:rPr>
              <a:t>, Malaysia, 2022, pp. 157-162, </a:t>
            </a:r>
            <a:r>
              <a:rPr lang="en-US" sz="1800" dirty="0" err="1">
                <a:latin typeface="Times New Roman"/>
                <a:ea typeface="Times New Roman"/>
                <a:cs typeface="Times New Roman"/>
                <a:sym typeface="Times New Roman"/>
              </a:rPr>
              <a:t>doi</a:t>
            </a:r>
            <a:r>
              <a:rPr lang="en-US" sz="1800" dirty="0">
                <a:latin typeface="Times New Roman"/>
                <a:ea typeface="Times New Roman"/>
                <a:cs typeface="Times New Roman"/>
                <a:sym typeface="Times New Roman"/>
              </a:rPr>
              <a:t>: 10.1109/SCOReD57082.2022.9974104.</a:t>
            </a:r>
          </a:p>
          <a:p>
            <a:pPr marR="0" lvl="0" algn="just" rtl="0">
              <a:lnSpc>
                <a:spcPct val="100000"/>
              </a:lnSpc>
              <a:spcBef>
                <a:spcPts val="0"/>
              </a:spcBef>
              <a:spcAft>
                <a:spcPts val="0"/>
              </a:spcAft>
              <a:buClr>
                <a:srgbClr val="000000"/>
              </a:buClr>
              <a:buSzPts val="1800"/>
            </a:pPr>
            <a:endParaRPr lang="en-US" sz="1800" dirty="0">
              <a:latin typeface="Times New Roman"/>
              <a:ea typeface="Times New Roman"/>
              <a:cs typeface="Times New Roman"/>
              <a:sym typeface="Times New Roman"/>
            </a:endParaRPr>
          </a:p>
          <a:p>
            <a:pPr marL="285750" marR="0" lvl="0" indent="-285750" algn="just" rtl="0">
              <a:lnSpc>
                <a:spcPct val="100000"/>
              </a:lnSpc>
              <a:spcBef>
                <a:spcPts val="0"/>
              </a:spcBef>
              <a:spcAft>
                <a:spcPts val="0"/>
              </a:spcAft>
              <a:buClr>
                <a:srgbClr val="000000"/>
              </a:buClr>
              <a:buSzPts val="1800"/>
              <a:buFont typeface="Arial" panose="020B0604020202020204" pitchFamily="34" charset="0"/>
              <a:buChar char="•"/>
            </a:pPr>
            <a:r>
              <a:rPr lang="en-US" sz="1800" dirty="0">
                <a:latin typeface="Times New Roman"/>
                <a:ea typeface="Times New Roman"/>
                <a:cs typeface="Times New Roman"/>
                <a:sym typeface="Times New Roman"/>
              </a:rPr>
              <a:t>K. -E. Ko and K. -B. Sim, "Development of a Facial Emotion Recognition Method Based on Combining AAM with DBN," 2010 International Conference on Cyberworlds, Singapore, 2010, pp. 87-91, </a:t>
            </a:r>
            <a:r>
              <a:rPr lang="en-US" sz="1800" dirty="0" err="1">
                <a:latin typeface="Times New Roman"/>
                <a:ea typeface="Times New Roman"/>
                <a:cs typeface="Times New Roman"/>
                <a:sym typeface="Times New Roman"/>
              </a:rPr>
              <a:t>doi</a:t>
            </a:r>
            <a:r>
              <a:rPr lang="en-US" sz="1800" dirty="0">
                <a:latin typeface="Times New Roman"/>
                <a:ea typeface="Times New Roman"/>
                <a:cs typeface="Times New Roman"/>
                <a:sym typeface="Times New Roman"/>
              </a:rPr>
              <a:t>: 10.1109/CW.2010.65.</a:t>
            </a:r>
            <a:endParaRPr lang="en-US" sz="1800" b="0" i="0" u="none" strike="noStrike" cap="none" dirty="0">
              <a:solidFill>
                <a:srgbClr val="000000"/>
              </a:solidFill>
              <a:latin typeface="Times New Roman"/>
              <a:ea typeface="Times New Roman"/>
              <a:cs typeface="Times New Roman"/>
              <a:sym typeface="Times New Roman"/>
            </a:endParaRPr>
          </a:p>
          <a:p>
            <a:pPr marR="0" lvl="0" algn="just" rtl="0">
              <a:lnSpc>
                <a:spcPct val="100000"/>
              </a:lnSpc>
              <a:spcBef>
                <a:spcPts val="0"/>
              </a:spcBef>
              <a:spcAft>
                <a:spcPts val="0"/>
              </a:spcAft>
              <a:buClr>
                <a:srgbClr val="000000"/>
              </a:buClr>
              <a:buSzPts val="1800"/>
            </a:pPr>
            <a:endParaRPr lang="en-US" sz="1800" dirty="0">
              <a:latin typeface="Times New Roman"/>
              <a:ea typeface="Times New Roman"/>
              <a:cs typeface="Times New Roman"/>
              <a:sym typeface="Times New Roman"/>
            </a:endParaRPr>
          </a:p>
          <a:p>
            <a:pPr marL="285750" marR="0" lvl="0" indent="-285750" algn="just" rtl="0">
              <a:lnSpc>
                <a:spcPct val="100000"/>
              </a:lnSpc>
              <a:spcBef>
                <a:spcPts val="0"/>
              </a:spcBef>
              <a:spcAft>
                <a:spcPts val="0"/>
              </a:spcAft>
              <a:buClr>
                <a:srgbClr val="000000"/>
              </a:buClr>
              <a:buSzPts val="1800"/>
              <a:buFont typeface="Arial" panose="020B0604020202020204" pitchFamily="34" charset="0"/>
              <a:buChar char="•"/>
            </a:pPr>
            <a:r>
              <a:rPr lang="en-US" sz="1800" dirty="0">
                <a:latin typeface="Times New Roman"/>
                <a:ea typeface="Times New Roman"/>
                <a:cs typeface="Times New Roman"/>
                <a:sym typeface="Times New Roman"/>
              </a:rPr>
              <a:t>S. A. M. Silveira and V. P. Mishra, "Development of Simulator to Recognize the Mood using Facial Emotion Detection," 2022 2nd International Conference on Innovative Practices in Technology and Management (ICIPTM), Gautam Buddha Nagar, India, 2022, pp. 488-490, </a:t>
            </a:r>
            <a:r>
              <a:rPr lang="en-US" sz="1800" dirty="0" err="1">
                <a:latin typeface="Times New Roman"/>
                <a:ea typeface="Times New Roman"/>
                <a:cs typeface="Times New Roman"/>
                <a:sym typeface="Times New Roman"/>
              </a:rPr>
              <a:t>doi</a:t>
            </a:r>
            <a:r>
              <a:rPr lang="en-US" sz="1800" dirty="0">
                <a:latin typeface="Times New Roman"/>
                <a:ea typeface="Times New Roman"/>
                <a:cs typeface="Times New Roman"/>
                <a:sym typeface="Times New Roman"/>
              </a:rPr>
              <a:t>: 10.1109/ICIPTM54933.2022.9754012.</a:t>
            </a:r>
          </a:p>
        </p:txBody>
      </p:sp>
    </p:spTree>
    <p:extLst>
      <p:ext uri="{BB962C8B-B14F-4D97-AF65-F5344CB8AC3E}">
        <p14:creationId xmlns:p14="http://schemas.microsoft.com/office/powerpoint/2010/main" val="158931329"/>
      </p:ext>
    </p:extLst>
  </p:cSld>
  <p:clrMapOvr>
    <a:masterClrMapping/>
  </p:clrMapOvr>
  <p:transition spd="slow">
    <p:cove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3"/>
          <p:cNvSpPr txBox="1">
            <a:spLocks noGrp="1"/>
          </p:cNvSpPr>
          <p:nvPr>
            <p:ph type="sldNum" idx="12"/>
          </p:nvPr>
        </p:nvSpPr>
        <p:spPr>
          <a:xfrm>
            <a:off x="8119872" y="306994"/>
            <a:ext cx="469392" cy="307736"/>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atin typeface="Arial"/>
                <a:ea typeface="Arial"/>
                <a:cs typeface="Arial"/>
                <a:sym typeface="Arial"/>
              </a:rPr>
              <a:t>52</a:t>
            </a:fld>
            <a:endParaRPr/>
          </a:p>
        </p:txBody>
      </p:sp>
      <p:sp>
        <p:nvSpPr>
          <p:cNvPr id="208" name="Google Shape;208;p13"/>
          <p:cNvSpPr txBox="1">
            <a:spLocks noGrp="1"/>
          </p:cNvSpPr>
          <p:nvPr>
            <p:ph type="title"/>
          </p:nvPr>
        </p:nvSpPr>
        <p:spPr>
          <a:xfrm>
            <a:off x="974924" y="174967"/>
            <a:ext cx="7270351" cy="808038"/>
          </a:xfrm>
          <a:prstGeom prst="rect">
            <a:avLst/>
          </a:prstGeom>
          <a:noFill/>
          <a:ln>
            <a:noFill/>
          </a:ln>
        </p:spPr>
        <p:txBody>
          <a:bodyPr spcFirstLastPara="1" wrap="square" lIns="45700" tIns="45700" rIns="45700" bIns="45700" anchor="ctr" anchorCtr="0">
            <a:normAutofit/>
          </a:bodyPr>
          <a:lstStyle/>
          <a:p>
            <a:pPr marL="0" lvl="0" indent="0" algn="ctr" rtl="0">
              <a:lnSpc>
                <a:spcPct val="100000"/>
              </a:lnSpc>
              <a:spcBef>
                <a:spcPts val="0"/>
              </a:spcBef>
              <a:spcAft>
                <a:spcPts val="0"/>
              </a:spcAft>
              <a:buClr>
                <a:srgbClr val="000000"/>
              </a:buClr>
              <a:buSzPts val="3200"/>
              <a:buFont typeface="Times New Roman"/>
              <a:buNone/>
            </a:pPr>
            <a:r>
              <a:rPr lang="en-US" sz="3200" dirty="0">
                <a:latin typeface="Times New Roman"/>
                <a:ea typeface="Times New Roman"/>
                <a:cs typeface="Times New Roman"/>
                <a:sym typeface="Times New Roman"/>
              </a:rPr>
              <a:t>Bibliography</a:t>
            </a:r>
            <a:endParaRPr dirty="0"/>
          </a:p>
        </p:txBody>
      </p:sp>
      <p:sp>
        <p:nvSpPr>
          <p:cNvPr id="209" name="Google Shape;209;p13"/>
          <p:cNvSpPr txBox="1"/>
          <p:nvPr/>
        </p:nvSpPr>
        <p:spPr>
          <a:xfrm>
            <a:off x="609599" y="1546254"/>
            <a:ext cx="8001000" cy="4247276"/>
          </a:xfrm>
          <a:prstGeom prst="rect">
            <a:avLst/>
          </a:prstGeom>
          <a:noFill/>
          <a:ln>
            <a:noFill/>
          </a:ln>
        </p:spPr>
        <p:txBody>
          <a:bodyPr spcFirstLastPara="1" wrap="square" lIns="45700" tIns="45700" rIns="45700" bIns="45700" anchor="t" anchorCtr="0">
            <a:spAutoFit/>
          </a:bodyPr>
          <a:lstStyle/>
          <a:p>
            <a:pPr marL="285750" marR="0" lvl="0" indent="-285750" algn="just" rtl="0">
              <a:lnSpc>
                <a:spcPct val="100000"/>
              </a:lnSpc>
              <a:spcBef>
                <a:spcPts val="0"/>
              </a:spcBef>
              <a:spcAft>
                <a:spcPts val="0"/>
              </a:spcAft>
              <a:buClr>
                <a:srgbClr val="000000"/>
              </a:buClr>
              <a:buSzPts val="1800"/>
              <a:buFont typeface="Arial" panose="020B0604020202020204" pitchFamily="34" charset="0"/>
              <a:buChar char="•"/>
            </a:pPr>
            <a:r>
              <a:rPr lang="en-US" sz="1800" b="0" i="0" u="none" strike="noStrike" cap="none" dirty="0">
                <a:solidFill>
                  <a:srgbClr val="000000"/>
                </a:solidFill>
                <a:latin typeface="Times New Roman"/>
                <a:ea typeface="Times New Roman"/>
                <a:cs typeface="Times New Roman"/>
                <a:sym typeface="Times New Roman"/>
              </a:rPr>
              <a:t>A. </a:t>
            </a:r>
            <a:r>
              <a:rPr lang="en-US" sz="1800" b="0" i="0" u="none" strike="noStrike" cap="none" dirty="0" err="1">
                <a:solidFill>
                  <a:srgbClr val="000000"/>
                </a:solidFill>
                <a:latin typeface="Times New Roman"/>
                <a:ea typeface="Times New Roman"/>
                <a:cs typeface="Times New Roman"/>
                <a:sym typeface="Times New Roman"/>
              </a:rPr>
              <a:t>Poulose</a:t>
            </a:r>
            <a:r>
              <a:rPr lang="en-US" sz="1800" b="0" i="0" u="none" strike="noStrike" cap="none" dirty="0">
                <a:solidFill>
                  <a:srgbClr val="000000"/>
                </a:solidFill>
                <a:latin typeface="Times New Roman"/>
                <a:ea typeface="Times New Roman"/>
                <a:cs typeface="Times New Roman"/>
                <a:sym typeface="Times New Roman"/>
              </a:rPr>
              <a:t>, J. H. Kim and D. S. Han, "Feature Vector Extraction Technique for Facial Emotion Recognition Using Facial Landmarks," 2021 International Conference on Information and Communication Technology Convergence (ICTC), Jeju Island, Korea, Republic of, 2021, pp. 1072-1076, </a:t>
            </a:r>
            <a:r>
              <a:rPr lang="en-US" sz="1800" b="0" i="0" u="none" strike="noStrike" cap="none" dirty="0" err="1">
                <a:solidFill>
                  <a:srgbClr val="000000"/>
                </a:solidFill>
                <a:latin typeface="Times New Roman"/>
                <a:ea typeface="Times New Roman"/>
                <a:cs typeface="Times New Roman"/>
                <a:sym typeface="Times New Roman"/>
              </a:rPr>
              <a:t>doi</a:t>
            </a:r>
            <a:r>
              <a:rPr lang="en-US" sz="1800" b="0" i="0" u="none" strike="noStrike" cap="none" dirty="0">
                <a:solidFill>
                  <a:srgbClr val="000000"/>
                </a:solidFill>
                <a:latin typeface="Times New Roman"/>
                <a:ea typeface="Times New Roman"/>
                <a:cs typeface="Times New Roman"/>
                <a:sym typeface="Times New Roman"/>
              </a:rPr>
              <a:t>: 10.1109/ICTC52510.2021.9620798.</a:t>
            </a:r>
          </a:p>
          <a:p>
            <a:pPr marR="0" lvl="0" algn="just" rtl="0">
              <a:lnSpc>
                <a:spcPct val="100000"/>
              </a:lnSpc>
              <a:spcBef>
                <a:spcPts val="0"/>
              </a:spcBef>
              <a:spcAft>
                <a:spcPts val="0"/>
              </a:spcAft>
              <a:buClr>
                <a:srgbClr val="000000"/>
              </a:buClr>
              <a:buSzPts val="1800"/>
            </a:pPr>
            <a:endParaRPr lang="en-US" sz="1800" b="0" i="0" u="none" strike="noStrike" cap="none" dirty="0">
              <a:solidFill>
                <a:srgbClr val="000000"/>
              </a:solidFill>
              <a:latin typeface="Times New Roman"/>
              <a:ea typeface="Times New Roman"/>
              <a:cs typeface="Times New Roman"/>
              <a:sym typeface="Times New Roman"/>
            </a:endParaRPr>
          </a:p>
          <a:p>
            <a:pPr marL="285750" marR="0" lvl="0" indent="-285750" algn="just" rtl="0">
              <a:lnSpc>
                <a:spcPct val="100000"/>
              </a:lnSpc>
              <a:spcBef>
                <a:spcPts val="0"/>
              </a:spcBef>
              <a:spcAft>
                <a:spcPts val="0"/>
              </a:spcAft>
              <a:buClr>
                <a:srgbClr val="000000"/>
              </a:buClr>
              <a:buSzPts val="1800"/>
              <a:buFont typeface="Arial" panose="020B0604020202020204" pitchFamily="34" charset="0"/>
              <a:buChar char="•"/>
            </a:pPr>
            <a:r>
              <a:rPr lang="en-US" sz="1800" b="0" i="0" u="none" strike="noStrike" cap="none" dirty="0">
                <a:solidFill>
                  <a:srgbClr val="000000"/>
                </a:solidFill>
                <a:latin typeface="Times New Roman"/>
                <a:ea typeface="Times New Roman"/>
                <a:cs typeface="Times New Roman"/>
                <a:sym typeface="Times New Roman"/>
              </a:rPr>
              <a:t>O. </a:t>
            </a:r>
            <a:r>
              <a:rPr lang="en-US" sz="1800" b="0" i="0" u="none" strike="noStrike" cap="none" dirty="0" err="1">
                <a:solidFill>
                  <a:srgbClr val="000000"/>
                </a:solidFill>
                <a:latin typeface="Times New Roman"/>
                <a:ea typeface="Times New Roman"/>
                <a:cs typeface="Times New Roman"/>
                <a:sym typeface="Times New Roman"/>
              </a:rPr>
              <a:t>Vinyals</a:t>
            </a:r>
            <a:r>
              <a:rPr lang="en-US" sz="1800" b="0" i="0" u="none" strike="noStrike" cap="none" dirty="0">
                <a:solidFill>
                  <a:srgbClr val="000000"/>
                </a:solidFill>
                <a:latin typeface="Times New Roman"/>
                <a:ea typeface="Times New Roman"/>
                <a:cs typeface="Times New Roman"/>
                <a:sym typeface="Times New Roman"/>
              </a:rPr>
              <a:t>, A. </a:t>
            </a:r>
            <a:r>
              <a:rPr lang="en-US" sz="1800" b="0" i="0" u="none" strike="noStrike" cap="none" dirty="0" err="1">
                <a:solidFill>
                  <a:srgbClr val="000000"/>
                </a:solidFill>
                <a:latin typeface="Times New Roman"/>
                <a:ea typeface="Times New Roman"/>
                <a:cs typeface="Times New Roman"/>
                <a:sym typeface="Times New Roman"/>
              </a:rPr>
              <a:t>Toshev</a:t>
            </a:r>
            <a:r>
              <a:rPr lang="en-US" sz="1800" b="0" i="0" u="none" strike="noStrike" cap="none" dirty="0">
                <a:solidFill>
                  <a:srgbClr val="000000"/>
                </a:solidFill>
                <a:latin typeface="Times New Roman"/>
                <a:ea typeface="Times New Roman"/>
                <a:cs typeface="Times New Roman"/>
                <a:sym typeface="Times New Roman"/>
              </a:rPr>
              <a:t>, S. </a:t>
            </a:r>
            <a:r>
              <a:rPr lang="en-US" sz="1800" b="0" i="0" u="none" strike="noStrike" cap="none" dirty="0" err="1">
                <a:solidFill>
                  <a:srgbClr val="000000"/>
                </a:solidFill>
                <a:latin typeface="Times New Roman"/>
                <a:ea typeface="Times New Roman"/>
                <a:cs typeface="Times New Roman"/>
                <a:sym typeface="Times New Roman"/>
              </a:rPr>
              <a:t>Bengio</a:t>
            </a:r>
            <a:r>
              <a:rPr lang="en-US" sz="1800" b="0" i="0" u="none" strike="noStrike" cap="none" dirty="0">
                <a:solidFill>
                  <a:srgbClr val="000000"/>
                </a:solidFill>
                <a:latin typeface="Times New Roman"/>
                <a:ea typeface="Times New Roman"/>
                <a:cs typeface="Times New Roman"/>
                <a:sym typeface="Times New Roman"/>
              </a:rPr>
              <a:t> and D. Erhan, "Show and tell: A neural image caption generator," 2015 IEEE Conference on Computer Vision and Pattern Recognition (CVPR), Boston, MA, USA, 2015, pp. 3156-3164, </a:t>
            </a:r>
            <a:r>
              <a:rPr lang="en-US" sz="1800" b="0" i="0" u="none" strike="noStrike" cap="none" dirty="0" err="1">
                <a:solidFill>
                  <a:srgbClr val="000000"/>
                </a:solidFill>
                <a:latin typeface="Times New Roman"/>
                <a:ea typeface="Times New Roman"/>
                <a:cs typeface="Times New Roman"/>
                <a:sym typeface="Times New Roman"/>
              </a:rPr>
              <a:t>doi</a:t>
            </a:r>
            <a:r>
              <a:rPr lang="en-US" sz="1800" b="0" i="0" u="none" strike="noStrike" cap="none" dirty="0">
                <a:solidFill>
                  <a:srgbClr val="000000"/>
                </a:solidFill>
                <a:latin typeface="Times New Roman"/>
                <a:ea typeface="Times New Roman"/>
                <a:cs typeface="Times New Roman"/>
                <a:sym typeface="Times New Roman"/>
              </a:rPr>
              <a:t>: 10.1109/CVPR.2015.7298935.</a:t>
            </a:r>
          </a:p>
          <a:p>
            <a:pPr marR="0" lvl="0" algn="just" rtl="0">
              <a:lnSpc>
                <a:spcPct val="100000"/>
              </a:lnSpc>
              <a:spcBef>
                <a:spcPts val="0"/>
              </a:spcBef>
              <a:spcAft>
                <a:spcPts val="0"/>
              </a:spcAft>
              <a:buClr>
                <a:srgbClr val="000000"/>
              </a:buClr>
              <a:buSzPts val="1800"/>
            </a:pPr>
            <a:endParaRPr lang="en-US" sz="1800" dirty="0">
              <a:latin typeface="Times New Roman"/>
              <a:ea typeface="Times New Roman"/>
              <a:cs typeface="Times New Roman"/>
              <a:sym typeface="Times New Roman"/>
            </a:endParaRPr>
          </a:p>
          <a:p>
            <a:pPr marL="285750" marR="0" lvl="0" indent="-285750" algn="just" rtl="0">
              <a:lnSpc>
                <a:spcPct val="100000"/>
              </a:lnSpc>
              <a:spcBef>
                <a:spcPts val="0"/>
              </a:spcBef>
              <a:spcAft>
                <a:spcPts val="0"/>
              </a:spcAft>
              <a:buClr>
                <a:srgbClr val="000000"/>
              </a:buClr>
              <a:buSzPts val="1800"/>
              <a:buFont typeface="Arial" panose="020B0604020202020204" pitchFamily="34" charset="0"/>
              <a:buChar char="•"/>
            </a:pPr>
            <a:r>
              <a:rPr lang="en-IN" sz="1800" b="0" i="0" u="none" strike="noStrike" cap="none" dirty="0">
                <a:solidFill>
                  <a:srgbClr val="000000"/>
                </a:solidFill>
                <a:latin typeface="Times New Roman"/>
                <a:ea typeface="Times New Roman"/>
                <a:cs typeface="Times New Roman"/>
                <a:sym typeface="Times New Roman"/>
              </a:rPr>
              <a:t>A. </a:t>
            </a:r>
            <a:r>
              <a:rPr lang="en-IN" sz="1800" b="0" i="0" u="none" strike="noStrike" cap="none" dirty="0" err="1">
                <a:solidFill>
                  <a:srgbClr val="000000"/>
                </a:solidFill>
                <a:latin typeface="Times New Roman"/>
                <a:ea typeface="Times New Roman"/>
                <a:cs typeface="Times New Roman"/>
                <a:sym typeface="Times New Roman"/>
              </a:rPr>
              <a:t>Karpathy</a:t>
            </a:r>
            <a:r>
              <a:rPr lang="en-IN" sz="1800" b="0" i="0" u="none" strike="noStrike" cap="none" dirty="0">
                <a:solidFill>
                  <a:srgbClr val="000000"/>
                </a:solidFill>
                <a:latin typeface="Times New Roman"/>
                <a:ea typeface="Times New Roman"/>
                <a:cs typeface="Times New Roman"/>
                <a:sym typeface="Times New Roman"/>
              </a:rPr>
              <a:t> and L. Fei-Fei, "Deep visual-semantic alignments for generating image descriptions," 2015 IEEE Conference on Computer Vision and Pattern Recognition (CVPR), Boston, MA, USA, 2015, pp. 3128-3137, </a:t>
            </a:r>
            <a:r>
              <a:rPr lang="en-IN" sz="1800" b="0" i="0" u="none" strike="noStrike" cap="none" dirty="0" err="1">
                <a:solidFill>
                  <a:srgbClr val="000000"/>
                </a:solidFill>
                <a:latin typeface="Times New Roman"/>
                <a:ea typeface="Times New Roman"/>
                <a:cs typeface="Times New Roman"/>
                <a:sym typeface="Times New Roman"/>
              </a:rPr>
              <a:t>doi</a:t>
            </a:r>
            <a:r>
              <a:rPr lang="en-IN" sz="1800" b="0" i="0" u="none" strike="noStrike" cap="none" dirty="0">
                <a:solidFill>
                  <a:srgbClr val="000000"/>
                </a:solidFill>
                <a:latin typeface="Times New Roman"/>
                <a:ea typeface="Times New Roman"/>
                <a:cs typeface="Times New Roman"/>
                <a:sym typeface="Times New Roman"/>
              </a:rPr>
              <a:t>: 10.1109/CVPR.2015.7298932.</a:t>
            </a:r>
            <a:endParaRPr sz="1800" b="0" i="0" u="none" strike="noStrike" cap="none" dirty="0">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978533670"/>
      </p:ext>
    </p:extLst>
  </p:cSld>
  <p:clrMapOvr>
    <a:masterClrMapping/>
  </p:clrMapOvr>
  <p:transition spd="med">
    <p:pull/>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3"/>
          <p:cNvSpPr txBox="1">
            <a:spLocks noGrp="1"/>
          </p:cNvSpPr>
          <p:nvPr>
            <p:ph type="sldNum" idx="12"/>
          </p:nvPr>
        </p:nvSpPr>
        <p:spPr>
          <a:xfrm>
            <a:off x="8407576" y="381000"/>
            <a:ext cx="203024" cy="288824"/>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atin typeface="Arial"/>
                <a:ea typeface="Arial"/>
                <a:cs typeface="Arial"/>
                <a:sym typeface="Arial"/>
              </a:rPr>
              <a:t>53</a:t>
            </a:fld>
            <a:endParaRPr/>
          </a:p>
        </p:txBody>
      </p:sp>
      <p:sp>
        <p:nvSpPr>
          <p:cNvPr id="208" name="Google Shape;208;p13"/>
          <p:cNvSpPr txBox="1">
            <a:spLocks noGrp="1"/>
          </p:cNvSpPr>
          <p:nvPr>
            <p:ph type="title"/>
          </p:nvPr>
        </p:nvSpPr>
        <p:spPr>
          <a:xfrm>
            <a:off x="961208" y="202514"/>
            <a:ext cx="7297783" cy="808038"/>
          </a:xfrm>
          <a:prstGeom prst="rect">
            <a:avLst/>
          </a:prstGeom>
          <a:noFill/>
          <a:ln>
            <a:noFill/>
          </a:ln>
        </p:spPr>
        <p:txBody>
          <a:bodyPr spcFirstLastPara="1" wrap="square" lIns="45700" tIns="45700" rIns="45700" bIns="45700" anchor="ctr" anchorCtr="0">
            <a:normAutofit/>
          </a:bodyPr>
          <a:lstStyle/>
          <a:p>
            <a:pPr marL="0" lvl="0" indent="0" algn="ctr" rtl="0">
              <a:lnSpc>
                <a:spcPct val="100000"/>
              </a:lnSpc>
              <a:spcBef>
                <a:spcPts val="0"/>
              </a:spcBef>
              <a:spcAft>
                <a:spcPts val="0"/>
              </a:spcAft>
              <a:buClr>
                <a:srgbClr val="000000"/>
              </a:buClr>
              <a:buSzPts val="3200"/>
              <a:buFont typeface="Times New Roman"/>
              <a:buNone/>
            </a:pPr>
            <a:r>
              <a:rPr lang="en-US" sz="3200" dirty="0">
                <a:latin typeface="Times New Roman"/>
                <a:ea typeface="Times New Roman"/>
                <a:cs typeface="Times New Roman"/>
                <a:sym typeface="Times New Roman"/>
              </a:rPr>
              <a:t>Bibliography</a:t>
            </a:r>
            <a:endParaRPr dirty="0"/>
          </a:p>
        </p:txBody>
      </p:sp>
      <p:sp>
        <p:nvSpPr>
          <p:cNvPr id="209" name="Google Shape;209;p13"/>
          <p:cNvSpPr txBox="1"/>
          <p:nvPr/>
        </p:nvSpPr>
        <p:spPr>
          <a:xfrm>
            <a:off x="609600" y="2159318"/>
            <a:ext cx="8001000" cy="2585283"/>
          </a:xfrm>
          <a:prstGeom prst="rect">
            <a:avLst/>
          </a:prstGeom>
          <a:noFill/>
          <a:ln>
            <a:noFill/>
          </a:ln>
        </p:spPr>
        <p:txBody>
          <a:bodyPr spcFirstLastPara="1" wrap="square" lIns="45700" tIns="45700" rIns="45700" bIns="45700" anchor="t" anchorCtr="0">
            <a:spAutoFit/>
          </a:bodyPr>
          <a:lstStyle/>
          <a:p>
            <a:pPr marL="285750" marR="0" lvl="0" indent="-285750" algn="just" rtl="0">
              <a:lnSpc>
                <a:spcPct val="100000"/>
              </a:lnSpc>
              <a:spcBef>
                <a:spcPts val="0"/>
              </a:spcBef>
              <a:spcAft>
                <a:spcPts val="0"/>
              </a:spcAft>
              <a:buClr>
                <a:srgbClr val="000000"/>
              </a:buClr>
              <a:buSzPts val="1800"/>
              <a:buFont typeface="Arial" panose="020B0604020202020204" pitchFamily="34" charset="0"/>
              <a:buChar char="•"/>
            </a:pPr>
            <a:r>
              <a:rPr lang="en-US" sz="1800" b="0" i="0" u="none" strike="noStrike" cap="none" dirty="0">
                <a:solidFill>
                  <a:srgbClr val="000000"/>
                </a:solidFill>
                <a:latin typeface="Times New Roman"/>
                <a:ea typeface="Times New Roman"/>
                <a:cs typeface="Times New Roman"/>
                <a:sym typeface="Times New Roman"/>
              </a:rPr>
              <a:t>Q. You, H. Jin, Z. Wang, C. Fang and J. Luo, "Image Captioning with Semantic Attention," 2016 IEEE Conference on Computer Vision and Pattern Recognition (CVPR), Las Vegas, NV, USA, 2016, pp. 4651-4659, </a:t>
            </a:r>
            <a:r>
              <a:rPr lang="en-US" sz="1800" b="0" i="0" u="none" strike="noStrike" cap="none" dirty="0" err="1">
                <a:solidFill>
                  <a:srgbClr val="000000"/>
                </a:solidFill>
                <a:latin typeface="Times New Roman"/>
                <a:ea typeface="Times New Roman"/>
                <a:cs typeface="Times New Roman"/>
                <a:sym typeface="Times New Roman"/>
              </a:rPr>
              <a:t>doi</a:t>
            </a:r>
            <a:r>
              <a:rPr lang="en-US" sz="1800" b="0" i="0" u="none" strike="noStrike" cap="none" dirty="0">
                <a:solidFill>
                  <a:srgbClr val="000000"/>
                </a:solidFill>
                <a:latin typeface="Times New Roman"/>
                <a:ea typeface="Times New Roman"/>
                <a:cs typeface="Times New Roman"/>
                <a:sym typeface="Times New Roman"/>
              </a:rPr>
              <a:t>: 10.1109/CVPR.2016.503.</a:t>
            </a:r>
          </a:p>
          <a:p>
            <a:pPr marR="0" lvl="0" algn="just" rtl="0">
              <a:lnSpc>
                <a:spcPct val="100000"/>
              </a:lnSpc>
              <a:spcBef>
                <a:spcPts val="0"/>
              </a:spcBef>
              <a:spcAft>
                <a:spcPts val="0"/>
              </a:spcAft>
              <a:buClr>
                <a:srgbClr val="000000"/>
              </a:buClr>
              <a:buSzPts val="1800"/>
            </a:pPr>
            <a:endParaRPr lang="en-US" sz="1800" b="0" i="0" u="none" strike="noStrike" cap="none" dirty="0">
              <a:solidFill>
                <a:srgbClr val="000000"/>
              </a:solidFill>
              <a:latin typeface="Times New Roman"/>
              <a:ea typeface="Times New Roman"/>
              <a:cs typeface="Times New Roman"/>
              <a:sym typeface="Times New Roman"/>
            </a:endParaRPr>
          </a:p>
          <a:p>
            <a:pPr marL="285750" marR="0" lvl="0" indent="-285750" algn="just" rtl="0">
              <a:lnSpc>
                <a:spcPct val="100000"/>
              </a:lnSpc>
              <a:spcBef>
                <a:spcPts val="0"/>
              </a:spcBef>
              <a:spcAft>
                <a:spcPts val="0"/>
              </a:spcAft>
              <a:buClr>
                <a:srgbClr val="000000"/>
              </a:buClr>
              <a:buSzPts val="1800"/>
              <a:buFont typeface="Arial" panose="020B0604020202020204" pitchFamily="34" charset="0"/>
              <a:buChar char="•"/>
            </a:pPr>
            <a:r>
              <a:rPr lang="en-US" sz="1800" b="0" i="0" u="none" strike="noStrike" cap="none" dirty="0">
                <a:solidFill>
                  <a:srgbClr val="000000"/>
                </a:solidFill>
                <a:latin typeface="Times New Roman"/>
                <a:ea typeface="Times New Roman"/>
                <a:cs typeface="Times New Roman"/>
                <a:sym typeface="Times New Roman"/>
              </a:rPr>
              <a:t>S. J. Rennie, E. </a:t>
            </a:r>
            <a:r>
              <a:rPr lang="en-US" sz="1800" b="0" i="0" u="none" strike="noStrike" cap="none" dirty="0" err="1">
                <a:solidFill>
                  <a:srgbClr val="000000"/>
                </a:solidFill>
                <a:latin typeface="Times New Roman"/>
                <a:ea typeface="Times New Roman"/>
                <a:cs typeface="Times New Roman"/>
                <a:sym typeface="Times New Roman"/>
              </a:rPr>
              <a:t>Marcheret</a:t>
            </a:r>
            <a:r>
              <a:rPr lang="en-US" sz="1800" b="0" i="0" u="none" strike="noStrike" cap="none" dirty="0">
                <a:solidFill>
                  <a:srgbClr val="000000"/>
                </a:solidFill>
                <a:latin typeface="Times New Roman"/>
                <a:ea typeface="Times New Roman"/>
                <a:cs typeface="Times New Roman"/>
                <a:sym typeface="Times New Roman"/>
              </a:rPr>
              <a:t>, Y. </a:t>
            </a:r>
            <a:r>
              <a:rPr lang="en-US" sz="1800" b="0" i="0" u="none" strike="noStrike" cap="none" dirty="0" err="1">
                <a:solidFill>
                  <a:srgbClr val="000000"/>
                </a:solidFill>
                <a:latin typeface="Times New Roman"/>
                <a:ea typeface="Times New Roman"/>
                <a:cs typeface="Times New Roman"/>
                <a:sym typeface="Times New Roman"/>
              </a:rPr>
              <a:t>Mroueh</a:t>
            </a:r>
            <a:r>
              <a:rPr lang="en-US" sz="1800" b="0" i="0" u="none" strike="noStrike" cap="none" dirty="0">
                <a:solidFill>
                  <a:srgbClr val="000000"/>
                </a:solidFill>
                <a:latin typeface="Times New Roman"/>
                <a:ea typeface="Times New Roman"/>
                <a:cs typeface="Times New Roman"/>
                <a:sym typeface="Times New Roman"/>
              </a:rPr>
              <a:t>, J. Ross and V. Goel, "Self-Critical Sequence Training for Image Captioning," 2017 IEEE Conference on Computer Vision and Pattern Recognition (CVPR), Honolulu, HI, USA, 2017, pp. 1179-1195, </a:t>
            </a:r>
            <a:r>
              <a:rPr lang="en-US" sz="1800" b="0" i="0" u="none" strike="noStrike" cap="none" dirty="0" err="1">
                <a:solidFill>
                  <a:srgbClr val="000000"/>
                </a:solidFill>
                <a:latin typeface="Times New Roman"/>
                <a:ea typeface="Times New Roman"/>
                <a:cs typeface="Times New Roman"/>
                <a:sym typeface="Times New Roman"/>
              </a:rPr>
              <a:t>doi</a:t>
            </a:r>
            <a:r>
              <a:rPr lang="en-US" sz="1800" b="0" i="0" u="none" strike="noStrike" cap="none" dirty="0">
                <a:solidFill>
                  <a:srgbClr val="000000"/>
                </a:solidFill>
                <a:latin typeface="Times New Roman"/>
                <a:ea typeface="Times New Roman"/>
                <a:cs typeface="Times New Roman"/>
                <a:sym typeface="Times New Roman"/>
              </a:rPr>
              <a:t>: 10.1109/CVPR.2017.131.</a:t>
            </a:r>
            <a:endParaRPr sz="1800" b="0" i="0" u="none" strike="noStrike" cap="none" dirty="0">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737069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38958-65D7-52C8-2E3B-126F2814909E}"/>
              </a:ext>
            </a:extLst>
          </p:cNvPr>
          <p:cNvSpPr>
            <a:spLocks noGrp="1"/>
          </p:cNvSpPr>
          <p:nvPr>
            <p:ph type="title"/>
          </p:nvPr>
        </p:nvSpPr>
        <p:spPr>
          <a:xfrm>
            <a:off x="1068246" y="265805"/>
            <a:ext cx="6858000" cy="808038"/>
          </a:xfrm>
        </p:spPr>
        <p:txBody>
          <a:bodyPr/>
          <a:lstStyle/>
          <a:p>
            <a:r>
              <a:rPr lang="en-IN" dirty="0">
                <a:latin typeface="Times New Roman" panose="02020603050405020304" pitchFamily="18" charset="0"/>
                <a:cs typeface="Times New Roman" panose="02020603050405020304" pitchFamily="18" charset="0"/>
              </a:rPr>
              <a:t>CONCLUSION</a:t>
            </a:r>
          </a:p>
        </p:txBody>
      </p:sp>
      <p:sp>
        <p:nvSpPr>
          <p:cNvPr id="3" name="Text Placeholder 2">
            <a:extLst>
              <a:ext uri="{FF2B5EF4-FFF2-40B4-BE49-F238E27FC236}">
                <a16:creationId xmlns:a16="http://schemas.microsoft.com/office/drawing/2014/main" id="{58D7DA54-70AD-ECCC-DE11-80ADFA05ADAD}"/>
              </a:ext>
            </a:extLst>
          </p:cNvPr>
          <p:cNvSpPr>
            <a:spLocks noGrp="1"/>
          </p:cNvSpPr>
          <p:nvPr>
            <p:ph type="body" idx="1"/>
          </p:nvPr>
        </p:nvSpPr>
        <p:spPr>
          <a:xfrm>
            <a:off x="685800" y="1563782"/>
            <a:ext cx="7622892" cy="3730435"/>
          </a:xfrm>
        </p:spPr>
        <p:txBody>
          <a:bodyPr>
            <a:noAutofit/>
          </a:bodyPr>
          <a:lstStyle/>
          <a:p>
            <a:pPr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Project’s innovation by combining cutting-edge computer vision and natural language processing (NLP) techniques to accurately recognize emotions and analyze facial expressions. This is indeed groundbreaking, as it can have wide-ranging applications.</a:t>
            </a:r>
          </a:p>
          <a:p>
            <a:pPr marL="114300" indent="0" algn="just">
              <a:buNone/>
            </a:pPr>
            <a:endParaRPr lang="en-US" sz="18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concept of generating empathic quotations based on recognized emotions is interesting and can have a positive impact on users, whether for emotional support, motivation, or inspiration.</a:t>
            </a:r>
          </a:p>
          <a:p>
            <a:pPr algn="just">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Emotion-aware systems can create more natural and empathetic interactions, making technology feel more human. </a:t>
            </a:r>
          </a:p>
          <a:p>
            <a:pPr algn="just">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Machines, on the other hand, can more correctly discern emotion and, as a result, can provide a proper response while also assisting in the prevention of the same undesired occurrence.</a:t>
            </a:r>
            <a:endParaRPr lang="en-IN" sz="1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062D362-78C3-C5A2-AA73-8B90614700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54</a:t>
            </a:fld>
            <a:endParaRPr lang="en-US"/>
          </a:p>
        </p:txBody>
      </p:sp>
    </p:spTree>
    <p:extLst>
      <p:ext uri="{BB962C8B-B14F-4D97-AF65-F5344CB8AC3E}">
        <p14:creationId xmlns:p14="http://schemas.microsoft.com/office/powerpoint/2010/main" val="2993702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14"/>
          <p:cNvSpPr txBox="1">
            <a:spLocks noGrp="1"/>
          </p:cNvSpPr>
          <p:nvPr>
            <p:ph type="title"/>
          </p:nvPr>
        </p:nvSpPr>
        <p:spPr>
          <a:xfrm>
            <a:off x="391886" y="2809149"/>
            <a:ext cx="8229600" cy="1508126"/>
          </a:xfrm>
          <a:prstGeom prst="rect">
            <a:avLst/>
          </a:prstGeom>
          <a:noFill/>
          <a:ln>
            <a:noFill/>
          </a:ln>
        </p:spPr>
        <p:txBody>
          <a:bodyPr spcFirstLastPara="1" wrap="square" lIns="45700" tIns="45700" rIns="45700" bIns="45700" anchor="ctr" anchorCtr="0">
            <a:noAutofit/>
          </a:bodyPr>
          <a:lstStyle/>
          <a:p>
            <a:pPr marL="0" lvl="0" indent="0" algn="ctr" rtl="0">
              <a:lnSpc>
                <a:spcPct val="100000"/>
              </a:lnSpc>
              <a:spcBef>
                <a:spcPts val="0"/>
              </a:spcBef>
              <a:spcAft>
                <a:spcPts val="0"/>
              </a:spcAft>
              <a:buClr>
                <a:srgbClr val="000000"/>
              </a:buClr>
              <a:buSzPts val="2800"/>
              <a:buFont typeface="Times New Roman"/>
              <a:buNone/>
            </a:pPr>
            <a:r>
              <a:rPr lang="en-US" sz="3800" dirty="0">
                <a:latin typeface="Times New Roman"/>
                <a:ea typeface="Times New Roman"/>
                <a:cs typeface="Times New Roman"/>
                <a:sym typeface="Times New Roman"/>
              </a:rPr>
              <a:t>THANK YOU</a:t>
            </a:r>
            <a:endParaRPr sz="3800" dirty="0">
              <a:latin typeface="Times New Roman"/>
              <a:ea typeface="Times New Roman"/>
              <a:cs typeface="Times New Roman"/>
              <a:sym typeface="Times New Roman"/>
            </a:endParaRPr>
          </a:p>
        </p:txBody>
      </p:sp>
      <p:sp>
        <p:nvSpPr>
          <p:cNvPr id="215" name="Google Shape;215;p14"/>
          <p:cNvSpPr txBox="1">
            <a:spLocks noGrp="1"/>
          </p:cNvSpPr>
          <p:nvPr>
            <p:ph type="sldNum" idx="12"/>
          </p:nvPr>
        </p:nvSpPr>
        <p:spPr>
          <a:xfrm>
            <a:off x="8308692" y="381000"/>
            <a:ext cx="301909" cy="288824"/>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55</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3"/>
          <p:cNvSpPr txBox="1">
            <a:spLocks noGrp="1"/>
          </p:cNvSpPr>
          <p:nvPr>
            <p:ph type="sldNum" idx="12"/>
          </p:nvPr>
        </p:nvSpPr>
        <p:spPr>
          <a:xfrm>
            <a:off x="8308692" y="381000"/>
            <a:ext cx="301909" cy="288824"/>
          </a:xfrm>
          <a:prstGeom prst="rect">
            <a:avLst/>
          </a:prstGeom>
          <a:no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6</a:t>
            </a:fld>
            <a:endParaRPr sz="1400" b="0" i="0" u="none" strike="noStrike" cap="none">
              <a:solidFill>
                <a:srgbClr val="000000"/>
              </a:solidFill>
              <a:latin typeface="Arial"/>
              <a:ea typeface="Arial"/>
              <a:cs typeface="Arial"/>
              <a:sym typeface="Arial"/>
            </a:endParaRPr>
          </a:p>
        </p:txBody>
      </p:sp>
      <p:sp>
        <p:nvSpPr>
          <p:cNvPr id="98" name="Google Shape;98;p3"/>
          <p:cNvSpPr txBox="1">
            <a:spLocks noGrp="1"/>
          </p:cNvSpPr>
          <p:nvPr>
            <p:ph type="title"/>
          </p:nvPr>
        </p:nvSpPr>
        <p:spPr>
          <a:xfrm>
            <a:off x="1143000" y="265874"/>
            <a:ext cx="6858000" cy="807900"/>
          </a:xfrm>
          <a:prstGeom prst="rect">
            <a:avLst/>
          </a:prstGeom>
          <a:noFill/>
          <a:ln>
            <a:noFill/>
          </a:ln>
        </p:spPr>
        <p:txBody>
          <a:bodyPr spcFirstLastPara="1" wrap="square" lIns="45700" tIns="45700" rIns="45700" bIns="45700" anchor="ctr" anchorCtr="0">
            <a:normAutofit/>
          </a:bodyPr>
          <a:lstStyle/>
          <a:p>
            <a:pPr marL="0" lvl="0" indent="0" algn="ctr" rtl="0">
              <a:lnSpc>
                <a:spcPct val="100000"/>
              </a:lnSpc>
              <a:spcBef>
                <a:spcPts val="0"/>
              </a:spcBef>
              <a:spcAft>
                <a:spcPts val="0"/>
              </a:spcAft>
              <a:buClr>
                <a:srgbClr val="000000"/>
              </a:buClr>
              <a:buSzPts val="3200"/>
              <a:buFont typeface="Times New Roman"/>
              <a:buNone/>
            </a:pPr>
            <a:r>
              <a:rPr lang="en-US" b="0" i="0" u="none" strike="noStrike" cap="none" dirty="0">
                <a:solidFill>
                  <a:srgbClr val="000000"/>
                </a:solidFill>
                <a:latin typeface="Times New Roman"/>
                <a:ea typeface="Times New Roman"/>
                <a:cs typeface="Times New Roman"/>
                <a:sym typeface="Times New Roman"/>
              </a:rPr>
              <a:t>Literature Survey</a:t>
            </a:r>
            <a:endParaRPr b="0" i="0" u="none" strike="noStrike" cap="none" dirty="0">
              <a:solidFill>
                <a:srgbClr val="000000"/>
              </a:solidFill>
              <a:latin typeface="Times New Roman"/>
              <a:ea typeface="Times New Roman"/>
              <a:cs typeface="Times New Roman"/>
              <a:sym typeface="Times New Roman"/>
            </a:endParaRPr>
          </a:p>
        </p:txBody>
      </p:sp>
      <p:sp>
        <p:nvSpPr>
          <p:cNvPr id="16" name="Google Shape;99;p3">
            <a:extLst>
              <a:ext uri="{FF2B5EF4-FFF2-40B4-BE49-F238E27FC236}">
                <a16:creationId xmlns:a16="http://schemas.microsoft.com/office/drawing/2014/main" id="{C6B14B32-8FC2-7022-9912-F573F598E142}"/>
              </a:ext>
            </a:extLst>
          </p:cNvPr>
          <p:cNvSpPr/>
          <p:nvPr/>
        </p:nvSpPr>
        <p:spPr>
          <a:xfrm>
            <a:off x="685800" y="2249287"/>
            <a:ext cx="7772400" cy="3810001"/>
          </a:xfrm>
          <a:prstGeom prst="rect">
            <a:avLst/>
          </a:prstGeom>
          <a:solidFill>
            <a:srgbClr val="FFFFF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Times New Roman"/>
              <a:buNone/>
            </a:pPr>
            <a:endParaRPr sz="1800" b="0" i="0" u="none" strike="noStrike" cap="none">
              <a:solidFill>
                <a:srgbClr val="000000"/>
              </a:solidFill>
              <a:latin typeface="Times New Roman"/>
              <a:ea typeface="Times New Roman"/>
              <a:cs typeface="Times New Roman"/>
              <a:sym typeface="Times New Roman"/>
            </a:endParaRPr>
          </a:p>
        </p:txBody>
      </p:sp>
      <p:graphicFrame>
        <p:nvGraphicFramePr>
          <p:cNvPr id="17" name="Google Shape;100;p3">
            <a:extLst>
              <a:ext uri="{FF2B5EF4-FFF2-40B4-BE49-F238E27FC236}">
                <a16:creationId xmlns:a16="http://schemas.microsoft.com/office/drawing/2014/main" id="{BBC92DDC-5D3B-5866-E5EA-EB293E132A89}"/>
              </a:ext>
            </a:extLst>
          </p:cNvPr>
          <p:cNvGraphicFramePr/>
          <p:nvPr>
            <p:extLst>
              <p:ext uri="{D42A27DB-BD31-4B8C-83A1-F6EECF244321}">
                <p14:modId xmlns:p14="http://schemas.microsoft.com/office/powerpoint/2010/main" val="2874879377"/>
              </p:ext>
            </p:extLst>
          </p:nvPr>
        </p:nvGraphicFramePr>
        <p:xfrm>
          <a:off x="872836" y="1392383"/>
          <a:ext cx="7435856" cy="4873929"/>
        </p:xfrm>
        <a:graphic>
          <a:graphicData uri="http://schemas.openxmlformats.org/drawingml/2006/table">
            <a:tbl>
              <a:tblPr>
                <a:noFill/>
                <a:tableStyleId>{3E43ED6B-5084-45CA-82E5-017FBAD06A31}</a:tableStyleId>
              </a:tblPr>
              <a:tblGrid>
                <a:gridCol w="1285026">
                  <a:extLst>
                    <a:ext uri="{9D8B030D-6E8A-4147-A177-3AD203B41FA5}">
                      <a16:colId xmlns:a16="http://schemas.microsoft.com/office/drawing/2014/main" val="20001"/>
                    </a:ext>
                  </a:extLst>
                </a:gridCol>
                <a:gridCol w="1575189">
                  <a:extLst>
                    <a:ext uri="{9D8B030D-6E8A-4147-A177-3AD203B41FA5}">
                      <a16:colId xmlns:a16="http://schemas.microsoft.com/office/drawing/2014/main" val="20002"/>
                    </a:ext>
                  </a:extLst>
                </a:gridCol>
                <a:gridCol w="2357768">
                  <a:extLst>
                    <a:ext uri="{9D8B030D-6E8A-4147-A177-3AD203B41FA5}">
                      <a16:colId xmlns:a16="http://schemas.microsoft.com/office/drawing/2014/main" val="20003"/>
                    </a:ext>
                  </a:extLst>
                </a:gridCol>
                <a:gridCol w="2217873">
                  <a:extLst>
                    <a:ext uri="{9D8B030D-6E8A-4147-A177-3AD203B41FA5}">
                      <a16:colId xmlns:a16="http://schemas.microsoft.com/office/drawing/2014/main" val="20004"/>
                    </a:ext>
                  </a:extLst>
                </a:gridCol>
              </a:tblGrid>
              <a:tr h="850549">
                <a:tc>
                  <a:txBody>
                    <a:bodyPr/>
                    <a:lstStyle/>
                    <a:p>
                      <a:pPr marL="0" marR="0" lvl="0" indent="0" algn="ctr" rtl="0">
                        <a:lnSpc>
                          <a:spcPct val="100000"/>
                        </a:lnSpc>
                        <a:spcBef>
                          <a:spcPts val="0"/>
                        </a:spcBef>
                        <a:spcAft>
                          <a:spcPts val="0"/>
                        </a:spcAft>
                        <a:buClr>
                          <a:schemeClr val="dk1"/>
                        </a:buClr>
                        <a:buSzPts val="1600"/>
                        <a:buFont typeface="Helvetica Neue"/>
                        <a:buNone/>
                      </a:pPr>
                      <a:r>
                        <a:rPr lang="en-US" sz="1600" b="1" u="none" strike="noStrike" cap="none" dirty="0">
                          <a:solidFill>
                            <a:schemeClr val="tx1"/>
                          </a:solidFill>
                          <a:latin typeface="Times New Roman" panose="02020603050405020304" pitchFamily="18" charset="0"/>
                          <a:ea typeface="Helvetica Neue"/>
                          <a:cs typeface="Times New Roman" panose="02020603050405020304" pitchFamily="18" charset="0"/>
                          <a:sym typeface="Helvetica Neue"/>
                        </a:rPr>
                        <a:t>Authors name(s)</a:t>
                      </a:r>
                      <a:endParaRPr sz="1600" b="1" u="none" strike="noStrike" cap="none" dirty="0">
                        <a:solidFill>
                          <a:schemeClr val="tx1"/>
                        </a:solidFill>
                        <a:latin typeface="Times New Roman" panose="02020603050405020304" pitchFamily="18" charset="0"/>
                        <a:ea typeface="Helvetica Neue"/>
                        <a:cs typeface="Times New Roman" panose="02020603050405020304" pitchFamily="18" charset="0"/>
                        <a:sym typeface="Helvetica Neue"/>
                      </a:endParaRPr>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1600"/>
                        <a:buFont typeface="Helvetica Neue"/>
                        <a:buNone/>
                      </a:pPr>
                      <a:r>
                        <a:rPr lang="en-US" sz="1600" b="1" u="none" strike="noStrike" cap="none" dirty="0">
                          <a:solidFill>
                            <a:schemeClr val="tx1"/>
                          </a:solidFill>
                          <a:latin typeface="Times New Roman" panose="02020603050405020304" pitchFamily="18" charset="0"/>
                          <a:ea typeface="Helvetica Neue"/>
                          <a:cs typeface="Times New Roman" panose="02020603050405020304" pitchFamily="18" charset="0"/>
                          <a:sym typeface="Helvetica Neue"/>
                        </a:rPr>
                        <a:t>Full title of the paper with Year</a:t>
                      </a:r>
                      <a:endParaRPr sz="1600" b="1" u="none" strike="noStrike" cap="none" dirty="0">
                        <a:solidFill>
                          <a:schemeClr val="tx1"/>
                        </a:solidFill>
                        <a:latin typeface="Times New Roman" panose="02020603050405020304" pitchFamily="18" charset="0"/>
                        <a:ea typeface="Helvetica Neue"/>
                        <a:cs typeface="Times New Roman" panose="02020603050405020304" pitchFamily="18" charset="0"/>
                        <a:sym typeface="Helvetica Neue"/>
                      </a:endParaRPr>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1600"/>
                        <a:buFont typeface="Helvetica Neue"/>
                        <a:buNone/>
                      </a:pPr>
                      <a:r>
                        <a:rPr lang="en-US" sz="1600" b="1" u="none" strike="noStrike" cap="none" dirty="0">
                          <a:solidFill>
                            <a:schemeClr val="tx1"/>
                          </a:solidFill>
                          <a:latin typeface="Times New Roman" panose="02020603050405020304" pitchFamily="18" charset="0"/>
                          <a:ea typeface="Helvetica Neue"/>
                          <a:cs typeface="Times New Roman" panose="02020603050405020304" pitchFamily="18" charset="0"/>
                          <a:sym typeface="Helvetica Neue"/>
                        </a:rPr>
                        <a:t>Inference from paper (based on methodology, technology)</a:t>
                      </a:r>
                      <a:endParaRPr sz="1600" b="1" u="none" strike="noStrike" cap="none" dirty="0">
                        <a:solidFill>
                          <a:schemeClr val="tx1"/>
                        </a:solidFill>
                        <a:latin typeface="Times New Roman" panose="02020603050405020304" pitchFamily="18" charset="0"/>
                        <a:ea typeface="Helvetica Neue"/>
                        <a:cs typeface="Times New Roman" panose="02020603050405020304" pitchFamily="18" charset="0"/>
                        <a:sym typeface="Helvetica Neue"/>
                      </a:endParaRPr>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1600"/>
                        <a:buFont typeface="Helvetica Neue"/>
                        <a:buNone/>
                      </a:pPr>
                      <a:r>
                        <a:rPr lang="en-US" sz="1600" b="1" u="none" strike="noStrike" cap="none" dirty="0">
                          <a:solidFill>
                            <a:schemeClr val="tx1"/>
                          </a:solidFill>
                          <a:latin typeface="Times New Roman" panose="02020603050405020304" pitchFamily="18" charset="0"/>
                          <a:ea typeface="Helvetica Neue"/>
                          <a:cs typeface="Times New Roman" panose="02020603050405020304" pitchFamily="18" charset="0"/>
                          <a:sym typeface="Helvetica Neue"/>
                        </a:rPr>
                        <a:t>Open Problem</a:t>
                      </a:r>
                      <a:endParaRPr sz="1600" b="1" u="none" strike="noStrike" cap="none" dirty="0">
                        <a:solidFill>
                          <a:schemeClr val="tx1"/>
                        </a:solidFill>
                        <a:latin typeface="Times New Roman" panose="02020603050405020304" pitchFamily="18" charset="0"/>
                        <a:ea typeface="Helvetica Neue"/>
                        <a:cs typeface="Times New Roman" panose="02020603050405020304" pitchFamily="18" charset="0"/>
                        <a:sym typeface="Helvetica Neue"/>
                      </a:endParaRPr>
                    </a:p>
                  </a:txBody>
                  <a:tcPr marL="91450" marR="91450" marT="45725" marB="45725" anchor="ctr"/>
                </a:tc>
                <a:extLst>
                  <a:ext uri="{0D108BD9-81ED-4DB2-BD59-A6C34878D82A}">
                    <a16:rowId xmlns:a16="http://schemas.microsoft.com/office/drawing/2014/main" val="10000"/>
                  </a:ext>
                </a:extLst>
              </a:tr>
              <a:tr h="1829142">
                <a:tc>
                  <a:txBody>
                    <a:bodyPr/>
                    <a:lstStyle/>
                    <a:p>
                      <a:pPr marL="0" marR="0" lvl="0" indent="0" algn="just" rtl="0">
                        <a:lnSpc>
                          <a:spcPct val="100000"/>
                        </a:lnSpc>
                        <a:spcBef>
                          <a:spcPts val="0"/>
                        </a:spcBef>
                        <a:spcAft>
                          <a:spcPts val="0"/>
                        </a:spcAft>
                        <a:buClr>
                          <a:schemeClr val="dk1"/>
                        </a:buClr>
                        <a:buSzPts val="1050"/>
                        <a:buFont typeface="Arial"/>
                        <a:buNone/>
                      </a:pPr>
                      <a:r>
                        <a:rPr lang="en-US" sz="1050" b="0" i="0" u="none" strike="noStrike" cap="none" dirty="0">
                          <a:solidFill>
                            <a:schemeClr val="tx1"/>
                          </a:solidFill>
                          <a:latin typeface="Times New Roman"/>
                          <a:ea typeface="Times New Roman"/>
                          <a:cs typeface="Times New Roman"/>
                          <a:sym typeface="Times New Roman"/>
                        </a:rPr>
                        <a:t>S. </a:t>
                      </a:r>
                      <a:r>
                        <a:rPr lang="en-US" sz="1050" b="0" i="0" u="none" strike="noStrike" cap="none" dirty="0" err="1">
                          <a:solidFill>
                            <a:schemeClr val="tx1"/>
                          </a:solidFill>
                          <a:latin typeface="Times New Roman"/>
                          <a:ea typeface="Times New Roman"/>
                          <a:cs typeface="Times New Roman"/>
                          <a:sym typeface="Times New Roman"/>
                        </a:rPr>
                        <a:t>Palaniswamy</a:t>
                      </a:r>
                      <a:r>
                        <a:rPr lang="en-US" sz="1050" b="0" i="0" u="none" strike="noStrike" cap="none" dirty="0">
                          <a:solidFill>
                            <a:schemeClr val="tx1"/>
                          </a:solidFill>
                          <a:latin typeface="Times New Roman"/>
                          <a:ea typeface="Times New Roman"/>
                          <a:cs typeface="Times New Roman"/>
                          <a:sym typeface="Times New Roman"/>
                        </a:rPr>
                        <a:t> and Suchitra</a:t>
                      </a:r>
                      <a:endParaRPr sz="1050" b="0" i="0" u="none" strike="noStrike" cap="none" dirty="0">
                        <a:solidFill>
                          <a:schemeClr val="tx1"/>
                        </a:solidFill>
                        <a:latin typeface="Times New Roman"/>
                        <a:ea typeface="Times New Roman"/>
                        <a:cs typeface="Times New Roman"/>
                        <a:sym typeface="Times New Roman"/>
                      </a:endParaRPr>
                    </a:p>
                  </a:txBody>
                  <a:tcPr marL="91450" marR="91450" marT="45725" marB="45725"/>
                </a:tc>
                <a:tc>
                  <a:txBody>
                    <a:bodyPr/>
                    <a:lstStyle/>
                    <a:p>
                      <a:pPr marL="0" marR="0" lvl="0" indent="0" algn="just" rtl="0">
                        <a:lnSpc>
                          <a:spcPct val="100000"/>
                        </a:lnSpc>
                        <a:spcBef>
                          <a:spcPts val="0"/>
                        </a:spcBef>
                        <a:spcAft>
                          <a:spcPts val="0"/>
                        </a:spcAft>
                        <a:buClr>
                          <a:schemeClr val="dk1"/>
                        </a:buClr>
                        <a:buSzPts val="1050"/>
                        <a:buFont typeface="Times New Roman"/>
                        <a:buNone/>
                      </a:pPr>
                      <a:r>
                        <a:rPr lang="en-US" sz="1050" b="0" i="0" u="none" strike="noStrike" cap="none" dirty="0">
                          <a:solidFill>
                            <a:schemeClr val="tx1"/>
                          </a:solidFill>
                          <a:latin typeface="Times New Roman"/>
                          <a:ea typeface="Times New Roman"/>
                          <a:cs typeface="Times New Roman"/>
                          <a:sym typeface="Times New Roman"/>
                        </a:rPr>
                        <a:t>"A Robust Pose &amp; Illumination Invariant Emotion Recognition from Facial Images using Deep Learning for Human-Machine Interface“,2019</a:t>
                      </a:r>
                      <a:endParaRPr sz="1050" u="none" strike="noStrike" cap="none" dirty="0">
                        <a:solidFill>
                          <a:schemeClr val="tx1"/>
                        </a:solidFill>
                        <a:latin typeface="Times New Roman"/>
                        <a:ea typeface="Times New Roman"/>
                        <a:cs typeface="Times New Roman"/>
                        <a:sym typeface="Times New Roman"/>
                      </a:endParaRPr>
                    </a:p>
                  </a:txBody>
                  <a:tcPr marL="91450" marR="91450" marT="45725" marB="45725"/>
                </a:tc>
                <a:tc>
                  <a:txBody>
                    <a:bodyPr/>
                    <a:lstStyle/>
                    <a:p>
                      <a:pPr marL="0" marR="0" lvl="0" indent="0" algn="just" rtl="0">
                        <a:lnSpc>
                          <a:spcPct val="100000"/>
                        </a:lnSpc>
                        <a:spcBef>
                          <a:spcPts val="0"/>
                        </a:spcBef>
                        <a:spcAft>
                          <a:spcPts val="0"/>
                        </a:spcAft>
                        <a:buClr>
                          <a:schemeClr val="dk1"/>
                        </a:buClr>
                        <a:buSzPts val="1050"/>
                        <a:buFont typeface="Times New Roman"/>
                        <a:buNone/>
                      </a:pPr>
                      <a:r>
                        <a:rPr lang="en-US" sz="1050" u="none" strike="noStrike" cap="none" dirty="0">
                          <a:solidFill>
                            <a:schemeClr val="tx1"/>
                          </a:solidFill>
                          <a:latin typeface="Times New Roman"/>
                          <a:ea typeface="Times New Roman"/>
                          <a:cs typeface="Times New Roman"/>
                          <a:sym typeface="Times New Roman"/>
                        </a:rPr>
                        <a:t>The topic of this 2019 paper by S. </a:t>
                      </a:r>
                      <a:r>
                        <a:rPr lang="en-US" sz="1050" u="none" strike="noStrike" cap="none" dirty="0" err="1">
                          <a:solidFill>
                            <a:schemeClr val="tx1"/>
                          </a:solidFill>
                          <a:latin typeface="Times New Roman"/>
                          <a:ea typeface="Times New Roman"/>
                          <a:cs typeface="Times New Roman"/>
                          <a:sym typeface="Times New Roman"/>
                        </a:rPr>
                        <a:t>Palaniswamy</a:t>
                      </a:r>
                      <a:r>
                        <a:rPr lang="en-US" sz="1050" u="none" strike="noStrike" cap="none" dirty="0">
                          <a:solidFill>
                            <a:schemeClr val="tx1"/>
                          </a:solidFill>
                          <a:latin typeface="Times New Roman"/>
                          <a:ea typeface="Times New Roman"/>
                          <a:cs typeface="Times New Roman"/>
                          <a:sym typeface="Times New Roman"/>
                        </a:rPr>
                        <a:t> and Suchitra is emotion recognition from facial photos. Deep learning techniques are used to make the system robust to changes in position and lighting. The technology probably uses deep neural networks, which can deal with complex visual data, making it appropriate for applications requiring emotion interpretation from images and for use in human-machine interfaces. (Journal)</a:t>
                      </a:r>
                      <a:endParaRPr sz="1050" u="none" strike="noStrike" cap="none" dirty="0">
                        <a:solidFill>
                          <a:schemeClr val="tx1"/>
                        </a:solidFill>
                        <a:latin typeface="Times New Roman"/>
                        <a:ea typeface="Times New Roman"/>
                        <a:cs typeface="Times New Roman"/>
                        <a:sym typeface="Times New Roman"/>
                      </a:endParaRPr>
                    </a:p>
                  </a:txBody>
                  <a:tcPr marL="91450" marR="91450" marT="45725" marB="45725"/>
                </a:tc>
                <a:tc>
                  <a:txBody>
                    <a:bodyPr/>
                    <a:lstStyle/>
                    <a:p>
                      <a:pPr marL="0" marR="0" lvl="0" indent="0" algn="just" rtl="0">
                        <a:lnSpc>
                          <a:spcPct val="100000"/>
                        </a:lnSpc>
                        <a:spcBef>
                          <a:spcPts val="0"/>
                        </a:spcBef>
                        <a:spcAft>
                          <a:spcPts val="0"/>
                        </a:spcAft>
                        <a:buClr>
                          <a:schemeClr val="dk1"/>
                        </a:buClr>
                        <a:buSzPts val="1050"/>
                        <a:buFont typeface="Times New Roman"/>
                        <a:buNone/>
                      </a:pPr>
                      <a:r>
                        <a:rPr lang="en-US" sz="1050" u="none" strike="noStrike" cap="none" dirty="0">
                          <a:solidFill>
                            <a:schemeClr val="tx1"/>
                          </a:solidFill>
                          <a:latin typeface="Times New Roman"/>
                          <a:ea typeface="Times New Roman"/>
                          <a:cs typeface="Times New Roman"/>
                          <a:sym typeface="Times New Roman"/>
                        </a:rPr>
                        <a:t>They have achieved an overall accuracy of 96.55% with an average processing time of approximately 4 mins for more than 10,000 facial images which is relatively slow for real time processing. Real-time applications typically require much faster processing times, often in milliseconds or a few seconds per frame.</a:t>
                      </a:r>
                      <a:endParaRPr sz="1050" u="none" strike="noStrike" cap="none" dirty="0">
                        <a:solidFill>
                          <a:schemeClr val="tx1"/>
                        </a:solidFill>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1"/>
                  </a:ext>
                </a:extLst>
              </a:tr>
              <a:tr h="1987215">
                <a:tc>
                  <a:txBody>
                    <a:bodyPr/>
                    <a:lstStyle/>
                    <a:p>
                      <a:pPr marL="0" marR="0" lvl="0" indent="0" algn="just" rtl="0">
                        <a:lnSpc>
                          <a:spcPct val="100000"/>
                        </a:lnSpc>
                        <a:spcBef>
                          <a:spcPts val="0"/>
                        </a:spcBef>
                        <a:spcAft>
                          <a:spcPts val="0"/>
                        </a:spcAft>
                        <a:buClr>
                          <a:schemeClr val="dk1"/>
                        </a:buClr>
                        <a:buSzPts val="1050"/>
                        <a:buFont typeface="Arial"/>
                        <a:buNone/>
                      </a:pPr>
                      <a:r>
                        <a:rPr lang="en-US" sz="1050" b="0" i="0" u="none" strike="noStrike" cap="none" dirty="0">
                          <a:solidFill>
                            <a:schemeClr val="tx1"/>
                          </a:solidFill>
                          <a:latin typeface="Times New Roman"/>
                          <a:ea typeface="Times New Roman"/>
                          <a:cs typeface="Times New Roman"/>
                          <a:sym typeface="Times New Roman"/>
                        </a:rPr>
                        <a:t>S. Giri et al</a:t>
                      </a:r>
                      <a:endParaRPr sz="1050" b="0" i="0" u="none" strike="noStrike" cap="none" dirty="0">
                        <a:solidFill>
                          <a:schemeClr val="tx1"/>
                        </a:solidFill>
                        <a:latin typeface="Times New Roman"/>
                        <a:ea typeface="Times New Roman"/>
                        <a:cs typeface="Times New Roman"/>
                        <a:sym typeface="Times New Roman"/>
                      </a:endParaRPr>
                    </a:p>
                  </a:txBody>
                  <a:tcPr marL="91450" marR="91450" marT="45725" marB="45725"/>
                </a:tc>
                <a:tc>
                  <a:txBody>
                    <a:bodyPr/>
                    <a:lstStyle/>
                    <a:p>
                      <a:pPr marL="0" marR="0" lvl="0" indent="0" algn="just" rtl="0">
                        <a:lnSpc>
                          <a:spcPct val="100000"/>
                        </a:lnSpc>
                        <a:spcBef>
                          <a:spcPts val="0"/>
                        </a:spcBef>
                        <a:spcAft>
                          <a:spcPts val="0"/>
                        </a:spcAft>
                        <a:buClr>
                          <a:schemeClr val="dk1"/>
                        </a:buClr>
                        <a:buSzPts val="1050"/>
                        <a:buFont typeface="Arial"/>
                        <a:buNone/>
                      </a:pPr>
                      <a:r>
                        <a:rPr lang="en-US" sz="1050" b="0" i="0" u="none" strike="noStrike" cap="none" dirty="0">
                          <a:solidFill>
                            <a:schemeClr val="tx1"/>
                          </a:solidFill>
                          <a:latin typeface="Times New Roman"/>
                          <a:ea typeface="Times New Roman"/>
                          <a:cs typeface="Times New Roman"/>
                          <a:sym typeface="Times New Roman"/>
                        </a:rPr>
                        <a:t>"Emotion Detection with Facial Feature Recognition Using CNN &amp; OpenCV“,2022</a:t>
                      </a:r>
                      <a:endParaRPr sz="1050" b="0" i="0" u="none" strike="noStrike" cap="none" dirty="0">
                        <a:solidFill>
                          <a:schemeClr val="tx1"/>
                        </a:solidFill>
                        <a:latin typeface="Times New Roman"/>
                        <a:ea typeface="Times New Roman"/>
                        <a:cs typeface="Times New Roman"/>
                        <a:sym typeface="Times New Roman"/>
                      </a:endParaRPr>
                    </a:p>
                  </a:txBody>
                  <a:tcPr marL="91450" marR="91450" marT="45725" marB="45725"/>
                </a:tc>
                <a:tc>
                  <a:txBody>
                    <a:bodyPr/>
                    <a:lstStyle/>
                    <a:p>
                      <a:pPr marL="0" marR="0" lvl="0" indent="0" algn="just" rtl="0">
                        <a:lnSpc>
                          <a:spcPct val="100000"/>
                        </a:lnSpc>
                        <a:spcBef>
                          <a:spcPts val="0"/>
                        </a:spcBef>
                        <a:spcAft>
                          <a:spcPts val="0"/>
                        </a:spcAft>
                        <a:buClr>
                          <a:schemeClr val="dk1"/>
                        </a:buClr>
                        <a:buSzPts val="1100"/>
                        <a:buFont typeface="Arial"/>
                        <a:buNone/>
                      </a:pPr>
                      <a:r>
                        <a:rPr lang="en-US" sz="1050" u="none" strike="noStrike" cap="none" dirty="0">
                          <a:solidFill>
                            <a:schemeClr val="tx1"/>
                          </a:solidFill>
                          <a:latin typeface="Times New Roman"/>
                          <a:ea typeface="Times New Roman"/>
                          <a:cs typeface="Times New Roman"/>
                          <a:sym typeface="Times New Roman"/>
                        </a:rPr>
                        <a:t>This work, written in 2022 by S. Giri and collaborators, focuses on facial image emotion recognition. For feature recognition, it makes use of Convolutional Neural Networks (CNN) and OpenCV, indicating a deep learning strategy for facial emotion analysis. To develop emotion recognition technologies, the methodology probably comprises picture preprocessing with OpenCV and CNNs to extract facial features. (Conference paper)</a:t>
                      </a:r>
                      <a:endParaRPr sz="1050" u="none" strike="noStrike" cap="none" dirty="0">
                        <a:solidFill>
                          <a:schemeClr val="tx1"/>
                        </a:solidFill>
                        <a:latin typeface="Times New Roman"/>
                        <a:ea typeface="Times New Roman"/>
                        <a:cs typeface="Times New Roman"/>
                        <a:sym typeface="Times New Roman"/>
                      </a:endParaRPr>
                    </a:p>
                  </a:txBody>
                  <a:tcPr marL="91450" marR="91450" marT="45725" marB="45725"/>
                </a:tc>
                <a:tc>
                  <a:txBody>
                    <a:bodyPr/>
                    <a:lstStyle/>
                    <a:p>
                      <a:pPr marL="0" marR="0" lvl="0" indent="0" algn="just" rtl="0">
                        <a:lnSpc>
                          <a:spcPct val="100000"/>
                        </a:lnSpc>
                        <a:spcBef>
                          <a:spcPts val="0"/>
                        </a:spcBef>
                        <a:spcAft>
                          <a:spcPts val="0"/>
                        </a:spcAft>
                        <a:buClr>
                          <a:schemeClr val="dk1"/>
                        </a:buClr>
                        <a:buSzPts val="1100"/>
                        <a:buFont typeface="Arial"/>
                        <a:buNone/>
                      </a:pPr>
                      <a:r>
                        <a:rPr lang="en-US" sz="1050" u="none" strike="noStrike" cap="none" dirty="0">
                          <a:solidFill>
                            <a:schemeClr val="tx1"/>
                          </a:solidFill>
                          <a:latin typeface="Times New Roman"/>
                          <a:ea typeface="Times New Roman"/>
                          <a:cs typeface="Times New Roman"/>
                          <a:sym typeface="Times New Roman"/>
                        </a:rPr>
                        <a:t>They have used EDR(Endpoint detection and response) which is not able to identify threats that exist outside of the network. In many cases, they also require manual intervention in order to respond appropriately, meaning there may be a delay in taking action.</a:t>
                      </a:r>
                      <a:endParaRPr sz="1050" u="none" strike="noStrike" cap="none" dirty="0">
                        <a:solidFill>
                          <a:schemeClr val="tx1"/>
                        </a:solidFill>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4"/>
          <p:cNvSpPr txBox="1">
            <a:spLocks noGrp="1"/>
          </p:cNvSpPr>
          <p:nvPr>
            <p:ph type="sldNum" idx="12"/>
          </p:nvPr>
        </p:nvSpPr>
        <p:spPr>
          <a:xfrm>
            <a:off x="8308692" y="381000"/>
            <a:ext cx="301909" cy="288824"/>
          </a:xfrm>
          <a:prstGeom prst="rect">
            <a:avLst/>
          </a:prstGeom>
          <a:no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7</a:t>
            </a:fld>
            <a:endParaRPr sz="1400" b="0" i="0" u="none" strike="noStrike" cap="none">
              <a:solidFill>
                <a:srgbClr val="000000"/>
              </a:solidFill>
              <a:latin typeface="Arial"/>
              <a:ea typeface="Arial"/>
              <a:cs typeface="Arial"/>
              <a:sym typeface="Arial"/>
            </a:endParaRPr>
          </a:p>
        </p:txBody>
      </p:sp>
      <p:sp>
        <p:nvSpPr>
          <p:cNvPr id="106" name="Google Shape;106;p4"/>
          <p:cNvSpPr txBox="1">
            <a:spLocks noGrp="1"/>
          </p:cNvSpPr>
          <p:nvPr>
            <p:ph type="title"/>
          </p:nvPr>
        </p:nvSpPr>
        <p:spPr>
          <a:xfrm>
            <a:off x="1143000" y="280074"/>
            <a:ext cx="6858000" cy="807900"/>
          </a:xfrm>
          <a:prstGeom prst="rect">
            <a:avLst/>
          </a:prstGeom>
          <a:noFill/>
          <a:ln>
            <a:noFill/>
          </a:ln>
        </p:spPr>
        <p:txBody>
          <a:bodyPr spcFirstLastPara="1" wrap="square" lIns="45700" tIns="45700" rIns="45700" bIns="45700" anchor="ctr" anchorCtr="0">
            <a:normAutofit/>
          </a:bodyPr>
          <a:lstStyle/>
          <a:p>
            <a:pPr marL="0" lvl="0" indent="0" algn="ctr" rtl="0">
              <a:lnSpc>
                <a:spcPct val="100000"/>
              </a:lnSpc>
              <a:spcBef>
                <a:spcPts val="0"/>
              </a:spcBef>
              <a:spcAft>
                <a:spcPts val="0"/>
              </a:spcAft>
              <a:buClr>
                <a:srgbClr val="000000"/>
              </a:buClr>
              <a:buSzPts val="3200"/>
              <a:buFont typeface="Times New Roman"/>
              <a:buNone/>
            </a:pPr>
            <a:r>
              <a:rPr lang="en-US" b="0" i="0" u="none" strike="noStrike" cap="none" dirty="0">
                <a:solidFill>
                  <a:srgbClr val="000000"/>
                </a:solidFill>
                <a:latin typeface="Times New Roman"/>
                <a:ea typeface="Times New Roman"/>
                <a:cs typeface="Times New Roman"/>
                <a:sym typeface="Times New Roman"/>
              </a:rPr>
              <a:t>Literature Survey</a:t>
            </a:r>
            <a:endParaRPr b="0" i="0" u="none" strike="noStrike" cap="none" dirty="0">
              <a:solidFill>
                <a:srgbClr val="000000"/>
              </a:solidFill>
              <a:latin typeface="Times New Roman"/>
              <a:ea typeface="Times New Roman"/>
              <a:cs typeface="Times New Roman"/>
              <a:sym typeface="Times New Roman"/>
            </a:endParaRPr>
          </a:p>
        </p:txBody>
      </p:sp>
      <p:sp>
        <p:nvSpPr>
          <p:cNvPr id="3" name="TextBox 2">
            <a:extLst>
              <a:ext uri="{FF2B5EF4-FFF2-40B4-BE49-F238E27FC236}">
                <a16:creationId xmlns:a16="http://schemas.microsoft.com/office/drawing/2014/main" id="{BEBCE0C2-8EE3-5383-3861-55E904706E7D}"/>
              </a:ext>
            </a:extLst>
          </p:cNvPr>
          <p:cNvSpPr txBox="1"/>
          <p:nvPr/>
        </p:nvSpPr>
        <p:spPr>
          <a:xfrm>
            <a:off x="685800" y="6424037"/>
            <a:ext cx="7579150" cy="307777"/>
          </a:xfrm>
          <a:prstGeom prst="rect">
            <a:avLst/>
          </a:prstGeom>
          <a:noFill/>
        </p:spPr>
        <p:txBody>
          <a:bodyPr wrap="square">
            <a:spAutoFit/>
          </a:bodyPr>
          <a:lstStyle/>
          <a:p>
            <a:r>
              <a:rPr lang="en-US" sz="1400" dirty="0">
                <a:solidFill>
                  <a:srgbClr val="0070C0"/>
                </a:solidFill>
              </a:rPr>
              <a:t>Have studied ~</a:t>
            </a:r>
            <a:r>
              <a:rPr lang="en-US" dirty="0">
                <a:solidFill>
                  <a:srgbClr val="FF0000"/>
                </a:solidFill>
              </a:rPr>
              <a:t>15</a:t>
            </a:r>
            <a:r>
              <a:rPr lang="en-US" sz="1400" dirty="0">
                <a:solidFill>
                  <a:srgbClr val="0070C0"/>
                </a:solidFill>
              </a:rPr>
              <a:t> papers. From these papers, 8 representative papers are presented here.</a:t>
            </a:r>
            <a:endParaRPr lang="en-IN" sz="1400" dirty="0">
              <a:solidFill>
                <a:srgbClr val="0070C0"/>
              </a:solidFill>
            </a:endParaRPr>
          </a:p>
        </p:txBody>
      </p:sp>
      <p:sp>
        <p:nvSpPr>
          <p:cNvPr id="2" name="Google Shape;107;p4">
            <a:extLst>
              <a:ext uri="{FF2B5EF4-FFF2-40B4-BE49-F238E27FC236}">
                <a16:creationId xmlns:a16="http://schemas.microsoft.com/office/drawing/2014/main" id="{B8B33F78-EDE3-E2F6-1AE0-BBDA814F58B8}"/>
              </a:ext>
            </a:extLst>
          </p:cNvPr>
          <p:cNvSpPr/>
          <p:nvPr/>
        </p:nvSpPr>
        <p:spPr>
          <a:xfrm>
            <a:off x="685800" y="2249287"/>
            <a:ext cx="7772400" cy="3810001"/>
          </a:xfrm>
          <a:prstGeom prst="rect">
            <a:avLst/>
          </a:prstGeom>
          <a:solidFill>
            <a:srgbClr val="FFFFF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Times New Roman"/>
              <a:buNone/>
            </a:pPr>
            <a:endParaRPr sz="1800" b="0" i="0" u="none" strike="noStrike" cap="none">
              <a:solidFill>
                <a:srgbClr val="000000"/>
              </a:solidFill>
              <a:latin typeface="Times New Roman"/>
              <a:ea typeface="Times New Roman"/>
              <a:cs typeface="Times New Roman"/>
              <a:sym typeface="Times New Roman"/>
            </a:endParaRPr>
          </a:p>
        </p:txBody>
      </p:sp>
      <p:graphicFrame>
        <p:nvGraphicFramePr>
          <p:cNvPr id="4" name="Google Shape;108;p4">
            <a:extLst>
              <a:ext uri="{FF2B5EF4-FFF2-40B4-BE49-F238E27FC236}">
                <a16:creationId xmlns:a16="http://schemas.microsoft.com/office/drawing/2014/main" id="{DD9DB7C8-BD0D-681C-CD72-602470E9037B}"/>
              </a:ext>
            </a:extLst>
          </p:cNvPr>
          <p:cNvGraphicFramePr/>
          <p:nvPr>
            <p:extLst>
              <p:ext uri="{D42A27DB-BD31-4B8C-83A1-F6EECF244321}">
                <p14:modId xmlns:p14="http://schemas.microsoft.com/office/powerpoint/2010/main" val="3404319060"/>
              </p:ext>
            </p:extLst>
          </p:nvPr>
        </p:nvGraphicFramePr>
        <p:xfrm>
          <a:off x="602672" y="1297940"/>
          <a:ext cx="8104448" cy="4926215"/>
        </p:xfrm>
        <a:graphic>
          <a:graphicData uri="http://schemas.openxmlformats.org/drawingml/2006/table">
            <a:tbl>
              <a:tblPr>
                <a:noFill/>
                <a:tableStyleId>{3E43ED6B-5084-45CA-82E5-017FBAD06A31}</a:tableStyleId>
              </a:tblPr>
              <a:tblGrid>
                <a:gridCol w="1431951">
                  <a:extLst>
                    <a:ext uri="{9D8B030D-6E8A-4147-A177-3AD203B41FA5}">
                      <a16:colId xmlns:a16="http://schemas.microsoft.com/office/drawing/2014/main" val="20001"/>
                    </a:ext>
                  </a:extLst>
                </a:gridCol>
                <a:gridCol w="1793700">
                  <a:extLst>
                    <a:ext uri="{9D8B030D-6E8A-4147-A177-3AD203B41FA5}">
                      <a16:colId xmlns:a16="http://schemas.microsoft.com/office/drawing/2014/main" val="20002"/>
                    </a:ext>
                  </a:extLst>
                </a:gridCol>
                <a:gridCol w="2561819">
                  <a:extLst>
                    <a:ext uri="{9D8B030D-6E8A-4147-A177-3AD203B41FA5}">
                      <a16:colId xmlns:a16="http://schemas.microsoft.com/office/drawing/2014/main" val="20003"/>
                    </a:ext>
                  </a:extLst>
                </a:gridCol>
                <a:gridCol w="2316978">
                  <a:extLst>
                    <a:ext uri="{9D8B030D-6E8A-4147-A177-3AD203B41FA5}">
                      <a16:colId xmlns:a16="http://schemas.microsoft.com/office/drawing/2014/main" val="20004"/>
                    </a:ext>
                  </a:extLst>
                </a:gridCol>
              </a:tblGrid>
              <a:tr h="979984">
                <a:tc>
                  <a:txBody>
                    <a:bodyPr/>
                    <a:lstStyle/>
                    <a:p>
                      <a:pPr marL="0" marR="0" lvl="0" indent="0" algn="ctr" rtl="0">
                        <a:lnSpc>
                          <a:spcPct val="100000"/>
                        </a:lnSpc>
                        <a:spcBef>
                          <a:spcPts val="0"/>
                        </a:spcBef>
                        <a:spcAft>
                          <a:spcPts val="0"/>
                        </a:spcAft>
                        <a:buClr>
                          <a:schemeClr val="dk1"/>
                        </a:buClr>
                        <a:buSzPts val="1600"/>
                        <a:buFont typeface="Helvetica Neue"/>
                        <a:buNone/>
                      </a:pPr>
                      <a:r>
                        <a:rPr lang="en-US" sz="1600" b="1" u="none" strike="noStrike" cap="none" dirty="0">
                          <a:solidFill>
                            <a:schemeClr val="tx1"/>
                          </a:solidFill>
                          <a:latin typeface="Times New Roman" panose="02020603050405020304" pitchFamily="18" charset="0"/>
                          <a:ea typeface="Helvetica Neue"/>
                          <a:cs typeface="Times New Roman" panose="02020603050405020304" pitchFamily="18" charset="0"/>
                          <a:sym typeface="Helvetica Neue"/>
                        </a:rPr>
                        <a:t>Authors name(s)</a:t>
                      </a:r>
                      <a:endParaRPr sz="1600" b="1" u="none" strike="noStrike" cap="none" dirty="0">
                        <a:solidFill>
                          <a:schemeClr val="tx1"/>
                        </a:solidFill>
                        <a:latin typeface="Times New Roman" panose="02020603050405020304" pitchFamily="18" charset="0"/>
                        <a:ea typeface="Helvetica Neue"/>
                        <a:cs typeface="Times New Roman" panose="02020603050405020304" pitchFamily="18" charset="0"/>
                        <a:sym typeface="Helvetica Neue"/>
                      </a:endParaRPr>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1600"/>
                        <a:buFont typeface="Helvetica Neue"/>
                        <a:buNone/>
                      </a:pPr>
                      <a:r>
                        <a:rPr lang="en-US" sz="1600" b="1" u="none" strike="noStrike" cap="none" dirty="0">
                          <a:solidFill>
                            <a:schemeClr val="tx1"/>
                          </a:solidFill>
                          <a:latin typeface="Times New Roman" panose="02020603050405020304" pitchFamily="18" charset="0"/>
                          <a:ea typeface="Helvetica Neue"/>
                          <a:cs typeface="Times New Roman" panose="02020603050405020304" pitchFamily="18" charset="0"/>
                          <a:sym typeface="Helvetica Neue"/>
                        </a:rPr>
                        <a:t>Full title of the paper with Year</a:t>
                      </a:r>
                      <a:endParaRPr sz="1600" b="1" u="none" strike="noStrike" cap="none" dirty="0">
                        <a:solidFill>
                          <a:schemeClr val="tx1"/>
                        </a:solidFill>
                        <a:latin typeface="Times New Roman" panose="02020603050405020304" pitchFamily="18" charset="0"/>
                        <a:ea typeface="Helvetica Neue"/>
                        <a:cs typeface="Times New Roman" panose="02020603050405020304" pitchFamily="18" charset="0"/>
                        <a:sym typeface="Helvetica Neue"/>
                      </a:endParaRPr>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1600"/>
                        <a:buFont typeface="Helvetica Neue"/>
                        <a:buNone/>
                      </a:pPr>
                      <a:r>
                        <a:rPr lang="en-US" sz="1600" b="1" u="none" strike="noStrike" cap="none" dirty="0">
                          <a:solidFill>
                            <a:schemeClr val="tx1"/>
                          </a:solidFill>
                          <a:latin typeface="Times New Roman" panose="02020603050405020304" pitchFamily="18" charset="0"/>
                          <a:ea typeface="Helvetica Neue"/>
                          <a:cs typeface="Times New Roman" panose="02020603050405020304" pitchFamily="18" charset="0"/>
                          <a:sym typeface="Helvetica Neue"/>
                        </a:rPr>
                        <a:t>Inference from paper (based on methodology, technology)</a:t>
                      </a:r>
                      <a:endParaRPr sz="1600" b="1" u="none" strike="noStrike" cap="none" dirty="0">
                        <a:solidFill>
                          <a:schemeClr val="tx1"/>
                        </a:solidFill>
                        <a:latin typeface="Times New Roman" panose="02020603050405020304" pitchFamily="18" charset="0"/>
                        <a:ea typeface="Helvetica Neue"/>
                        <a:cs typeface="Times New Roman" panose="02020603050405020304" pitchFamily="18" charset="0"/>
                        <a:sym typeface="Helvetica Neue"/>
                      </a:endParaRPr>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1600"/>
                        <a:buFont typeface="Helvetica Neue"/>
                        <a:buNone/>
                      </a:pPr>
                      <a:r>
                        <a:rPr lang="en-US" sz="1600" b="1" u="none" strike="noStrike" cap="none" dirty="0">
                          <a:solidFill>
                            <a:schemeClr val="tx1"/>
                          </a:solidFill>
                          <a:latin typeface="Times New Roman" panose="02020603050405020304" pitchFamily="18" charset="0"/>
                          <a:ea typeface="Helvetica Neue"/>
                          <a:cs typeface="Times New Roman" panose="02020603050405020304" pitchFamily="18" charset="0"/>
                          <a:sym typeface="Helvetica Neue"/>
                        </a:rPr>
                        <a:t>Open Problem</a:t>
                      </a:r>
                      <a:endParaRPr sz="1600" b="1" u="none" strike="noStrike" cap="none" dirty="0">
                        <a:solidFill>
                          <a:schemeClr val="tx1"/>
                        </a:solidFill>
                        <a:latin typeface="Times New Roman" panose="02020603050405020304" pitchFamily="18" charset="0"/>
                        <a:ea typeface="Helvetica Neue"/>
                        <a:cs typeface="Times New Roman" panose="02020603050405020304" pitchFamily="18" charset="0"/>
                        <a:sym typeface="Helvetica Neue"/>
                      </a:endParaRPr>
                    </a:p>
                  </a:txBody>
                  <a:tcPr marL="91450" marR="91450" marT="45725" marB="45725" anchor="ctr"/>
                </a:tc>
                <a:extLst>
                  <a:ext uri="{0D108BD9-81ED-4DB2-BD59-A6C34878D82A}">
                    <a16:rowId xmlns:a16="http://schemas.microsoft.com/office/drawing/2014/main" val="10000"/>
                  </a:ext>
                </a:extLst>
              </a:tr>
              <a:tr h="1948062">
                <a:tc>
                  <a:txBody>
                    <a:bodyPr/>
                    <a:lstStyle/>
                    <a:p>
                      <a:pPr marL="0" marR="0" lvl="0" indent="0" algn="just" rtl="0">
                        <a:lnSpc>
                          <a:spcPct val="100000"/>
                        </a:lnSpc>
                        <a:spcBef>
                          <a:spcPts val="0"/>
                        </a:spcBef>
                        <a:spcAft>
                          <a:spcPts val="0"/>
                        </a:spcAft>
                        <a:buClr>
                          <a:schemeClr val="dk1"/>
                        </a:buClr>
                        <a:buSzPts val="1050"/>
                        <a:buFont typeface="Arial"/>
                        <a:buNone/>
                      </a:pPr>
                      <a:r>
                        <a:rPr lang="en-US" sz="1050" b="0" i="0" u="none" strike="noStrike" cap="none" dirty="0">
                          <a:solidFill>
                            <a:schemeClr val="tx1"/>
                          </a:solidFill>
                          <a:latin typeface="Times New Roman"/>
                          <a:ea typeface="Times New Roman"/>
                          <a:cs typeface="Times New Roman"/>
                          <a:sym typeface="Times New Roman"/>
                        </a:rPr>
                        <a:t>Q. You, H. Jin, Z. Wang, C. Fang, and J. Luo</a:t>
                      </a:r>
                      <a:endParaRPr sz="1050" b="0" i="0" u="none" strike="noStrike" cap="none" dirty="0">
                        <a:solidFill>
                          <a:schemeClr val="tx1"/>
                        </a:solidFill>
                        <a:latin typeface="Times New Roman"/>
                        <a:ea typeface="Times New Roman"/>
                        <a:cs typeface="Times New Roman"/>
                        <a:sym typeface="Times New Roman"/>
                      </a:endParaRPr>
                    </a:p>
                  </a:txBody>
                  <a:tcPr marL="91450" marR="91450" marT="45725" marB="45725"/>
                </a:tc>
                <a:tc>
                  <a:txBody>
                    <a:bodyPr/>
                    <a:lstStyle/>
                    <a:p>
                      <a:pPr marL="0" marR="0" lvl="0" indent="0" algn="just" rtl="0">
                        <a:lnSpc>
                          <a:spcPct val="100000"/>
                        </a:lnSpc>
                        <a:spcBef>
                          <a:spcPts val="0"/>
                        </a:spcBef>
                        <a:spcAft>
                          <a:spcPts val="0"/>
                        </a:spcAft>
                        <a:buClr>
                          <a:schemeClr val="dk1"/>
                        </a:buClr>
                        <a:buSzPts val="1050"/>
                        <a:buFont typeface="Arial"/>
                        <a:buNone/>
                      </a:pPr>
                      <a:r>
                        <a:rPr lang="en-US" sz="1050" b="0" i="0" u="none" strike="noStrike" cap="none" dirty="0">
                          <a:solidFill>
                            <a:schemeClr val="tx1"/>
                          </a:solidFill>
                          <a:latin typeface="Times New Roman"/>
                          <a:ea typeface="Times New Roman"/>
                          <a:cs typeface="Times New Roman"/>
                          <a:sym typeface="Times New Roman"/>
                        </a:rPr>
                        <a:t> "Image Captioning with Semantic Attention“,2016</a:t>
                      </a:r>
                      <a:endParaRPr sz="1050" b="0" i="0" u="none" strike="noStrike" cap="none" dirty="0">
                        <a:solidFill>
                          <a:schemeClr val="tx1"/>
                        </a:solidFill>
                        <a:latin typeface="Times New Roman"/>
                        <a:ea typeface="Times New Roman"/>
                        <a:cs typeface="Times New Roman"/>
                        <a:sym typeface="Times New Roman"/>
                      </a:endParaRPr>
                    </a:p>
                  </a:txBody>
                  <a:tcPr marL="91450" marR="91450" marT="45725" marB="45725"/>
                </a:tc>
                <a:tc>
                  <a:txBody>
                    <a:bodyPr/>
                    <a:lstStyle/>
                    <a:p>
                      <a:pPr marL="0" marR="0" lvl="0" indent="0" algn="just" rtl="0">
                        <a:lnSpc>
                          <a:spcPct val="100000"/>
                        </a:lnSpc>
                        <a:spcBef>
                          <a:spcPts val="0"/>
                        </a:spcBef>
                        <a:spcAft>
                          <a:spcPts val="0"/>
                        </a:spcAft>
                        <a:buClr>
                          <a:schemeClr val="dk1"/>
                        </a:buClr>
                        <a:buSzPts val="1050"/>
                        <a:buFont typeface="Times New Roman"/>
                        <a:buNone/>
                      </a:pPr>
                      <a:r>
                        <a:rPr lang="en-US" sz="1050" u="none" strike="noStrike" cap="none" dirty="0">
                          <a:solidFill>
                            <a:schemeClr val="tx1"/>
                          </a:solidFill>
                          <a:latin typeface="Times New Roman"/>
                          <a:ea typeface="Times New Roman"/>
                          <a:cs typeface="Times New Roman"/>
                          <a:sym typeface="Times New Roman"/>
                        </a:rPr>
                        <a:t>In this research, They offered team a novel method for captioning images that makes use of semantic attention mechanisms. It provides a novel method for producing picture descriptions by concentrating on areas of an image that are semantically significant. Deep neural networks and attention mechanisms are probably used in the methodology, which advances the fields of computer vision and picture understanding.(Journal)</a:t>
                      </a:r>
                    </a:p>
                  </a:txBody>
                  <a:tcPr marL="91450" marR="91450" marT="45725" marB="45725"/>
                </a:tc>
                <a:tc>
                  <a:txBody>
                    <a:bodyPr/>
                    <a:lstStyle/>
                    <a:p>
                      <a:pPr marL="0" marR="0" lvl="0" indent="0" algn="just" rtl="0">
                        <a:lnSpc>
                          <a:spcPct val="100000"/>
                        </a:lnSpc>
                        <a:spcBef>
                          <a:spcPts val="0"/>
                        </a:spcBef>
                        <a:spcAft>
                          <a:spcPts val="0"/>
                        </a:spcAft>
                        <a:buClr>
                          <a:schemeClr val="dk1"/>
                        </a:buClr>
                        <a:buSzPts val="1050"/>
                        <a:buFont typeface="Times New Roman"/>
                        <a:buNone/>
                      </a:pPr>
                      <a:r>
                        <a:rPr lang="en-US" sz="1050" u="none" strike="noStrike" cap="none" dirty="0">
                          <a:solidFill>
                            <a:schemeClr val="tx1"/>
                          </a:solidFill>
                          <a:latin typeface="Times New Roman"/>
                          <a:ea typeface="Times New Roman"/>
                          <a:cs typeface="Times New Roman"/>
                          <a:sym typeface="Times New Roman"/>
                        </a:rPr>
                        <a:t>Semantic attention mechanisms in neural networks can lead to overfitting and require significant computational resources. To mitigate these challenges, natural language processing employs techniques like transfer learning and pre-trained models, enhancing efficiency and generalization.</a:t>
                      </a:r>
                    </a:p>
                  </a:txBody>
                  <a:tcPr marL="91450" marR="91450" marT="45725" marB="45725"/>
                </a:tc>
                <a:extLst>
                  <a:ext uri="{0D108BD9-81ED-4DB2-BD59-A6C34878D82A}">
                    <a16:rowId xmlns:a16="http://schemas.microsoft.com/office/drawing/2014/main" val="10001"/>
                  </a:ext>
                </a:extLst>
              </a:tr>
              <a:tr h="1998169">
                <a:tc>
                  <a:txBody>
                    <a:bodyPr/>
                    <a:lstStyle/>
                    <a:p>
                      <a:pPr marL="0" marR="0" lvl="0" indent="0" algn="just" rtl="0">
                        <a:lnSpc>
                          <a:spcPct val="100000"/>
                        </a:lnSpc>
                        <a:spcBef>
                          <a:spcPts val="0"/>
                        </a:spcBef>
                        <a:spcAft>
                          <a:spcPts val="0"/>
                        </a:spcAft>
                        <a:buClr>
                          <a:schemeClr val="dk1"/>
                        </a:buClr>
                        <a:buSzPts val="1050"/>
                        <a:buFont typeface="Times New Roman"/>
                        <a:buNone/>
                      </a:pPr>
                      <a:r>
                        <a:rPr lang="en-US" sz="1050" b="0" i="0" u="none" strike="noStrike" cap="none" dirty="0">
                          <a:solidFill>
                            <a:schemeClr val="tx1"/>
                          </a:solidFill>
                          <a:latin typeface="Times New Roman" panose="02020603050405020304" pitchFamily="18" charset="0"/>
                          <a:ea typeface="Arial"/>
                          <a:cs typeface="Times New Roman" panose="02020603050405020304" pitchFamily="18" charset="0"/>
                          <a:sym typeface="Arial"/>
                        </a:rPr>
                        <a:t>S. J. Rennie, E. </a:t>
                      </a:r>
                      <a:r>
                        <a:rPr lang="en-US" sz="1050" b="0" i="0" u="none" strike="noStrike" cap="none" dirty="0" err="1">
                          <a:solidFill>
                            <a:schemeClr val="tx1"/>
                          </a:solidFill>
                          <a:latin typeface="Times New Roman" panose="02020603050405020304" pitchFamily="18" charset="0"/>
                          <a:ea typeface="Arial"/>
                          <a:cs typeface="Times New Roman" panose="02020603050405020304" pitchFamily="18" charset="0"/>
                          <a:sym typeface="Arial"/>
                        </a:rPr>
                        <a:t>Marcheret</a:t>
                      </a:r>
                      <a:r>
                        <a:rPr lang="en-US" sz="1050" b="0" i="0" u="none" strike="noStrike" cap="none" dirty="0">
                          <a:solidFill>
                            <a:schemeClr val="tx1"/>
                          </a:solidFill>
                          <a:latin typeface="Times New Roman" panose="02020603050405020304" pitchFamily="18" charset="0"/>
                          <a:ea typeface="Arial"/>
                          <a:cs typeface="Times New Roman" panose="02020603050405020304" pitchFamily="18" charset="0"/>
                          <a:sym typeface="Arial"/>
                        </a:rPr>
                        <a:t>, Y. </a:t>
                      </a:r>
                      <a:r>
                        <a:rPr lang="en-US" sz="1050" b="0" i="0" u="none" strike="noStrike" cap="none" dirty="0" err="1">
                          <a:solidFill>
                            <a:schemeClr val="tx1"/>
                          </a:solidFill>
                          <a:latin typeface="Times New Roman" panose="02020603050405020304" pitchFamily="18" charset="0"/>
                          <a:ea typeface="Arial"/>
                          <a:cs typeface="Times New Roman" panose="02020603050405020304" pitchFamily="18" charset="0"/>
                          <a:sym typeface="Arial"/>
                        </a:rPr>
                        <a:t>Mroueh</a:t>
                      </a:r>
                      <a:r>
                        <a:rPr lang="en-US" sz="1050" b="0" i="0" u="none" strike="noStrike" cap="none" dirty="0">
                          <a:solidFill>
                            <a:schemeClr val="tx1"/>
                          </a:solidFill>
                          <a:latin typeface="Times New Roman" panose="02020603050405020304" pitchFamily="18" charset="0"/>
                          <a:ea typeface="Arial"/>
                          <a:cs typeface="Times New Roman" panose="02020603050405020304" pitchFamily="18" charset="0"/>
                          <a:sym typeface="Arial"/>
                        </a:rPr>
                        <a:t>, J. Ross, and V. Goel</a:t>
                      </a:r>
                      <a:endParaRPr lang="it-IT" sz="1050" b="0" i="0" u="none" strike="noStrike" cap="none" dirty="0">
                        <a:solidFill>
                          <a:schemeClr val="tx1"/>
                        </a:solidFill>
                        <a:latin typeface="Times New Roman" panose="02020603050405020304" pitchFamily="18" charset="0"/>
                        <a:ea typeface="Arial"/>
                        <a:cs typeface="Times New Roman" panose="02020603050405020304" pitchFamily="18" charset="0"/>
                        <a:sym typeface="Arial"/>
                      </a:endParaRPr>
                    </a:p>
                  </a:txBody>
                  <a:tcPr marL="91450" marR="91450" marT="45725" marB="45725"/>
                </a:tc>
                <a:tc>
                  <a:txBody>
                    <a:bodyPr/>
                    <a:lstStyle/>
                    <a:p>
                      <a:pPr marL="0" marR="0" lvl="0" indent="0" algn="just" rtl="0">
                        <a:lnSpc>
                          <a:spcPct val="100000"/>
                        </a:lnSpc>
                        <a:spcBef>
                          <a:spcPts val="0"/>
                        </a:spcBef>
                        <a:spcAft>
                          <a:spcPts val="0"/>
                        </a:spcAft>
                        <a:buClr>
                          <a:schemeClr val="dk1"/>
                        </a:buClr>
                        <a:buSzPts val="1800"/>
                        <a:buFont typeface="Arial"/>
                        <a:buNone/>
                      </a:pPr>
                      <a:r>
                        <a:rPr lang="en-US" sz="1050" b="0" i="0" u="none" strike="noStrike" cap="none" dirty="0">
                          <a:solidFill>
                            <a:schemeClr val="tx1"/>
                          </a:solidFill>
                          <a:latin typeface="Times New Roman" panose="02020603050405020304" pitchFamily="18" charset="0"/>
                          <a:ea typeface="Arial"/>
                          <a:cs typeface="Times New Roman" panose="02020603050405020304" pitchFamily="18" charset="0"/>
                          <a:sym typeface="Arial"/>
                        </a:rPr>
                        <a:t>"Self-Critical Sequence Training for Image Captioning“,2017</a:t>
                      </a:r>
                      <a:endParaRPr sz="1050" b="0" i="0" u="none" strike="noStrike" cap="none" dirty="0">
                        <a:solidFill>
                          <a:schemeClr val="tx1"/>
                        </a:solidFill>
                        <a:latin typeface="Times New Roman" panose="02020603050405020304" pitchFamily="18" charset="0"/>
                        <a:ea typeface="Arial"/>
                        <a:cs typeface="Times New Roman" panose="02020603050405020304" pitchFamily="18" charset="0"/>
                        <a:sym typeface="Arial"/>
                      </a:endParaRPr>
                    </a:p>
                  </a:txBody>
                  <a:tcPr marL="91450" marR="91450" marT="45725" marB="45725"/>
                </a:tc>
                <a:tc>
                  <a:txBody>
                    <a:bodyPr/>
                    <a:lstStyle/>
                    <a:p>
                      <a:pPr marL="0" marR="0" lvl="0" indent="0" algn="just" rtl="0">
                        <a:lnSpc>
                          <a:spcPct val="100000"/>
                        </a:lnSpc>
                        <a:spcBef>
                          <a:spcPts val="0"/>
                        </a:spcBef>
                        <a:spcAft>
                          <a:spcPts val="0"/>
                        </a:spcAft>
                        <a:buClr>
                          <a:schemeClr val="dk1"/>
                        </a:buClr>
                        <a:buSzPts val="1050"/>
                        <a:buFont typeface="Times New Roman"/>
                        <a:buNone/>
                      </a:pPr>
                      <a:r>
                        <a:rPr lang="en-US" sz="1050" b="0" i="0" u="none" strike="noStrike" cap="none" dirty="0">
                          <a:solidFill>
                            <a:schemeClr val="tx1"/>
                          </a:solidFill>
                          <a:latin typeface="Times New Roman" panose="02020603050405020304" pitchFamily="18" charset="0"/>
                          <a:ea typeface="Arial"/>
                          <a:cs typeface="Times New Roman" panose="02020603050405020304" pitchFamily="18" charset="0"/>
                          <a:sym typeface="Arial"/>
                        </a:rPr>
                        <a:t>In their 2017 publication, S. J. Rennie and colleagues offer "Self-Critical Sequence Training," a revolutionary method for captioning images. This approach aims to enhance the quality of neural network-generated image captions. The methodology presumably uses sequence generation and reinforcement learning techniques, advancing the study of computer vision and the creation of visual descriptions. (Conference paper)</a:t>
                      </a:r>
                    </a:p>
                  </a:txBody>
                  <a:tcPr marL="91450" marR="91450" marT="45725" marB="45725"/>
                </a:tc>
                <a:tc>
                  <a:txBody>
                    <a:bodyPr/>
                    <a:lstStyle/>
                    <a:p>
                      <a:pPr marL="0" marR="0" lvl="0" indent="0" algn="just" rtl="0">
                        <a:lnSpc>
                          <a:spcPct val="100000"/>
                        </a:lnSpc>
                        <a:spcBef>
                          <a:spcPts val="0"/>
                        </a:spcBef>
                        <a:spcAft>
                          <a:spcPts val="0"/>
                        </a:spcAft>
                        <a:buClr>
                          <a:schemeClr val="dk1"/>
                        </a:buClr>
                        <a:buSzPts val="1050"/>
                        <a:buFont typeface="Times New Roman"/>
                        <a:buNone/>
                      </a:pPr>
                      <a:r>
                        <a:rPr lang="en-US" sz="1050" b="0" i="0" u="none" strike="noStrike" cap="none" dirty="0">
                          <a:solidFill>
                            <a:schemeClr val="tx1"/>
                          </a:solidFill>
                          <a:latin typeface="Times New Roman" panose="02020603050405020304" pitchFamily="18" charset="0"/>
                          <a:ea typeface="Arial"/>
                          <a:cs typeface="Times New Roman" panose="02020603050405020304" pitchFamily="18" charset="0"/>
                          <a:sym typeface="Arial"/>
                        </a:rPr>
                        <a:t>One drawback of self-critical sequence training for image captioning is its high computational demand, making it less suitable for real-time applications. It may also result in captions that are overly safe and lack creativity due to the optimization process, which can prioritize common captions.</a:t>
                      </a:r>
                    </a:p>
                  </a:txBody>
                  <a:tcPr marL="91450" marR="91450" marT="45725" marB="45725"/>
                </a:tc>
                <a:extLst>
                  <a:ext uri="{0D108BD9-81ED-4DB2-BD59-A6C34878D82A}">
                    <a16:rowId xmlns:a16="http://schemas.microsoft.com/office/drawing/2014/main" val="10002"/>
                  </a:ext>
                </a:extLst>
              </a:tr>
            </a:tbl>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5"/>
          <p:cNvSpPr txBox="1">
            <a:spLocks noGrp="1"/>
          </p:cNvSpPr>
          <p:nvPr>
            <p:ph type="title"/>
          </p:nvPr>
        </p:nvSpPr>
        <p:spPr>
          <a:xfrm>
            <a:off x="1144446" y="226003"/>
            <a:ext cx="7315200" cy="887641"/>
          </a:xfrm>
          <a:prstGeom prst="rect">
            <a:avLst/>
          </a:prstGeom>
          <a:noFill/>
          <a:ln>
            <a:noFill/>
          </a:ln>
        </p:spPr>
        <p:txBody>
          <a:bodyPr spcFirstLastPara="1" wrap="square" lIns="45700" tIns="45700" rIns="45700" bIns="45700" anchor="ctr" anchorCtr="0">
            <a:noAutofit/>
          </a:bodyPr>
          <a:lstStyle/>
          <a:p>
            <a:pPr marL="0" lvl="0" indent="0" algn="ctr" rtl="0">
              <a:lnSpc>
                <a:spcPct val="100000"/>
              </a:lnSpc>
              <a:spcBef>
                <a:spcPts val="0"/>
              </a:spcBef>
              <a:spcAft>
                <a:spcPts val="0"/>
              </a:spcAft>
              <a:buClr>
                <a:srgbClr val="000000"/>
              </a:buClr>
              <a:buSzPts val="3200"/>
              <a:buFont typeface="Times New Roman"/>
              <a:buNone/>
            </a:pPr>
            <a:r>
              <a:rPr lang="en-US" dirty="0">
                <a:latin typeface="Times New Roman"/>
                <a:ea typeface="Times New Roman"/>
                <a:cs typeface="Times New Roman"/>
                <a:sym typeface="Times New Roman"/>
              </a:rPr>
              <a:t>Justification for the proposed problem</a:t>
            </a:r>
            <a:endParaRPr dirty="0">
              <a:latin typeface="Times New Roman"/>
              <a:ea typeface="Times New Roman"/>
              <a:cs typeface="Times New Roman"/>
              <a:sym typeface="Times New Roman"/>
            </a:endParaRPr>
          </a:p>
        </p:txBody>
      </p:sp>
      <p:sp>
        <p:nvSpPr>
          <p:cNvPr id="114" name="Google Shape;114;p5"/>
          <p:cNvSpPr txBox="1"/>
          <p:nvPr/>
        </p:nvSpPr>
        <p:spPr>
          <a:xfrm>
            <a:off x="477011" y="1758973"/>
            <a:ext cx="8189977" cy="3693278"/>
          </a:xfrm>
          <a:prstGeom prst="rect">
            <a:avLst/>
          </a:prstGeom>
          <a:noFill/>
          <a:ln>
            <a:noFill/>
          </a:ln>
        </p:spPr>
        <p:txBody>
          <a:bodyPr spcFirstLastPara="1" wrap="square" lIns="45700" tIns="45700" rIns="45700" bIns="45700" anchor="t" anchorCtr="0">
            <a:spAutoFit/>
          </a:bodyPr>
          <a:lstStyle/>
          <a:p>
            <a:pPr marL="285750" marR="0" lvl="0" indent="-285750" algn="just" rtl="0">
              <a:lnSpc>
                <a:spcPct val="100000"/>
              </a:lnSpc>
              <a:spcBef>
                <a:spcPts val="0"/>
              </a:spcBef>
              <a:spcAft>
                <a:spcPts val="0"/>
              </a:spcAft>
              <a:buClr>
                <a:srgbClr val="000000"/>
              </a:buClr>
              <a:buSzPts val="1800"/>
              <a:buFont typeface="Arial" panose="020B0604020202020204" pitchFamily="34" charset="0"/>
              <a:buChar char="•"/>
            </a:pPr>
            <a:r>
              <a:rPr lang="en-US" sz="1800" b="0" i="0" u="none" strike="noStrike" cap="none" dirty="0">
                <a:solidFill>
                  <a:srgbClr val="000000"/>
                </a:solidFill>
                <a:latin typeface="Times New Roman"/>
                <a:ea typeface="Times New Roman"/>
                <a:cs typeface="Times New Roman"/>
                <a:sym typeface="Times New Roman"/>
              </a:rPr>
              <a:t>The proposed issue has significant influence in the current digital world. Systems that can recognize emotions and respond empathically have the potential to change several industries.</a:t>
            </a:r>
          </a:p>
          <a:p>
            <a:pPr marL="285750" marR="0" lvl="0" indent="-285750" algn="just" rtl="0">
              <a:lnSpc>
                <a:spcPct val="100000"/>
              </a:lnSpc>
              <a:spcBef>
                <a:spcPts val="0"/>
              </a:spcBef>
              <a:spcAft>
                <a:spcPts val="0"/>
              </a:spcAft>
              <a:buClr>
                <a:srgbClr val="000000"/>
              </a:buClr>
              <a:buSzPts val="1800"/>
              <a:buFont typeface="Arial" panose="020B0604020202020204" pitchFamily="34" charset="0"/>
              <a:buChar char="•"/>
            </a:pPr>
            <a:r>
              <a:rPr lang="en-US" sz="1800" b="0" i="0" u="none" strike="noStrike" cap="none" dirty="0">
                <a:solidFill>
                  <a:srgbClr val="000000"/>
                </a:solidFill>
                <a:latin typeface="Times New Roman"/>
                <a:ea typeface="Times New Roman"/>
                <a:cs typeface="Times New Roman"/>
                <a:sym typeface="Times New Roman"/>
              </a:rPr>
              <a:t>Customized teaching strategies can greatly enhance student learning outcomes in the classroom. </a:t>
            </a:r>
          </a:p>
          <a:p>
            <a:pPr marL="285750" marR="0" lvl="0" indent="-285750" algn="just" rtl="0">
              <a:lnSpc>
                <a:spcPct val="100000"/>
              </a:lnSpc>
              <a:spcBef>
                <a:spcPts val="0"/>
              </a:spcBef>
              <a:spcAft>
                <a:spcPts val="0"/>
              </a:spcAft>
              <a:buClr>
                <a:srgbClr val="000000"/>
              </a:buClr>
              <a:buSzPts val="1800"/>
              <a:buFont typeface="Arial" panose="020B0604020202020204" pitchFamily="34" charset="0"/>
              <a:buChar char="•"/>
            </a:pPr>
            <a:r>
              <a:rPr lang="en-US" sz="1800" b="0" i="0" u="none" strike="noStrike" cap="none" dirty="0">
                <a:solidFill>
                  <a:srgbClr val="000000"/>
                </a:solidFill>
                <a:latin typeface="Times New Roman"/>
                <a:ea typeface="Times New Roman"/>
                <a:cs typeface="Times New Roman"/>
                <a:sym typeface="Times New Roman"/>
              </a:rPr>
              <a:t>Personalized therapies and more accurate emotion evaluation can both be beneficial in mental health care.</a:t>
            </a:r>
          </a:p>
          <a:p>
            <a:pPr marL="285750" marR="0" lvl="0" indent="-285750" algn="just" rtl="0">
              <a:lnSpc>
                <a:spcPct val="100000"/>
              </a:lnSpc>
              <a:spcBef>
                <a:spcPts val="0"/>
              </a:spcBef>
              <a:spcAft>
                <a:spcPts val="0"/>
              </a:spcAft>
              <a:buClr>
                <a:srgbClr val="000000"/>
              </a:buClr>
              <a:buSzPts val="1800"/>
              <a:buFont typeface="Arial" panose="020B0604020202020204" pitchFamily="34" charset="0"/>
              <a:buChar char="•"/>
            </a:pPr>
            <a:r>
              <a:rPr lang="en-US" sz="1800" b="0" i="0" u="none" strike="noStrike" cap="none" dirty="0">
                <a:solidFill>
                  <a:srgbClr val="000000"/>
                </a:solidFill>
                <a:latin typeface="Times New Roman"/>
                <a:ea typeface="Times New Roman"/>
                <a:cs typeface="Times New Roman"/>
                <a:sym typeface="Times New Roman"/>
              </a:rPr>
              <a:t>User-centric technology experiences are the result of improved human-computer interactions.</a:t>
            </a:r>
          </a:p>
          <a:p>
            <a:pPr marL="285750" marR="0" lvl="0" indent="-285750" algn="just" rtl="0">
              <a:lnSpc>
                <a:spcPct val="100000"/>
              </a:lnSpc>
              <a:spcBef>
                <a:spcPts val="0"/>
              </a:spcBef>
              <a:spcAft>
                <a:spcPts val="0"/>
              </a:spcAft>
              <a:buClr>
                <a:srgbClr val="000000"/>
              </a:buClr>
              <a:buSzPts val="1800"/>
              <a:buFont typeface="Arial" panose="020B0604020202020204" pitchFamily="34" charset="0"/>
              <a:buChar char="•"/>
            </a:pPr>
            <a:r>
              <a:rPr lang="en-US" sz="1800" b="0" i="0" u="none" strike="noStrike" cap="none" dirty="0">
                <a:solidFill>
                  <a:srgbClr val="000000"/>
                </a:solidFill>
                <a:latin typeface="Times New Roman"/>
                <a:ea typeface="Times New Roman"/>
                <a:cs typeface="Times New Roman"/>
                <a:sym typeface="Times New Roman"/>
              </a:rPr>
              <a:t>This project seeks to close the gap between human emotions and technology by fusing state-of-the-art computer vision and natural language processing technologies.</a:t>
            </a:r>
          </a:p>
          <a:p>
            <a:pPr marL="285750" marR="0" lvl="0" indent="-285750" algn="just" rtl="0">
              <a:lnSpc>
                <a:spcPct val="100000"/>
              </a:lnSpc>
              <a:spcBef>
                <a:spcPts val="0"/>
              </a:spcBef>
              <a:spcAft>
                <a:spcPts val="0"/>
              </a:spcAft>
              <a:buClr>
                <a:srgbClr val="000000"/>
              </a:buClr>
              <a:buSzPts val="1800"/>
              <a:buFont typeface="Arial" panose="020B0604020202020204" pitchFamily="34" charset="0"/>
              <a:buChar char="•"/>
            </a:pPr>
            <a:r>
              <a:rPr lang="en-US" sz="1800" b="0" i="0" u="none" strike="noStrike" cap="none" dirty="0">
                <a:solidFill>
                  <a:srgbClr val="000000"/>
                </a:solidFill>
                <a:latin typeface="Times New Roman"/>
                <a:ea typeface="Times New Roman"/>
                <a:cs typeface="Times New Roman"/>
                <a:sym typeface="Times New Roman"/>
              </a:rPr>
              <a:t>The resulting solution is a unique and worthwhile </a:t>
            </a:r>
            <a:r>
              <a:rPr lang="en-US" sz="1800" b="0" i="0" u="none" strike="noStrike" cap="none" dirty="0" err="1">
                <a:solidFill>
                  <a:srgbClr val="000000"/>
                </a:solidFill>
                <a:latin typeface="Times New Roman"/>
                <a:ea typeface="Times New Roman"/>
                <a:cs typeface="Times New Roman"/>
                <a:sym typeface="Times New Roman"/>
              </a:rPr>
              <a:t>endeavour</a:t>
            </a:r>
            <a:r>
              <a:rPr lang="en-US" sz="1800" b="0" i="0" u="none" strike="noStrike" cap="none" dirty="0">
                <a:solidFill>
                  <a:srgbClr val="000000"/>
                </a:solidFill>
                <a:latin typeface="Times New Roman"/>
                <a:ea typeface="Times New Roman"/>
                <a:cs typeface="Times New Roman"/>
                <a:sym typeface="Times New Roman"/>
              </a:rPr>
              <a:t> since it offers a novel strategy for addressing problems in the real world and has numerous applications.</a:t>
            </a:r>
          </a:p>
        </p:txBody>
      </p:sp>
      <p:sp>
        <p:nvSpPr>
          <p:cNvPr id="115" name="Google Shape;115;p5"/>
          <p:cNvSpPr txBox="1">
            <a:spLocks noGrp="1"/>
          </p:cNvSpPr>
          <p:nvPr>
            <p:ph type="sldNum" idx="12"/>
          </p:nvPr>
        </p:nvSpPr>
        <p:spPr>
          <a:xfrm>
            <a:off x="8308692" y="381000"/>
            <a:ext cx="301909" cy="288824"/>
          </a:xfrm>
          <a:prstGeom prst="rect">
            <a:avLst/>
          </a:prstGeom>
          <a:no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smtClean="0">
                <a:solidFill>
                  <a:srgbClr val="000000"/>
                </a:solidFill>
                <a:latin typeface="Arial"/>
                <a:ea typeface="Arial"/>
                <a:cs typeface="Arial"/>
                <a:sym typeface="Arial"/>
              </a:rPr>
              <a:t>8</a:t>
            </a:fld>
            <a:endParaRPr sz="1400" b="0" i="0" u="none" strike="noStrike" cap="none" dirty="0">
              <a:solidFill>
                <a:srgbClr val="000000"/>
              </a:solidFill>
              <a:latin typeface="Arial"/>
              <a:ea typeface="Arial"/>
              <a:cs typeface="Arial"/>
              <a:sym typeface="Arial"/>
            </a:endParaRPr>
          </a:p>
        </p:txBody>
      </p:sp>
    </p:spTree>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5"/>
          <p:cNvSpPr txBox="1">
            <a:spLocks noGrp="1"/>
          </p:cNvSpPr>
          <p:nvPr>
            <p:ph type="title"/>
          </p:nvPr>
        </p:nvSpPr>
        <p:spPr>
          <a:xfrm>
            <a:off x="1144446" y="226003"/>
            <a:ext cx="7315200" cy="887641"/>
          </a:xfrm>
          <a:prstGeom prst="rect">
            <a:avLst/>
          </a:prstGeom>
          <a:noFill/>
          <a:ln>
            <a:noFill/>
          </a:ln>
        </p:spPr>
        <p:txBody>
          <a:bodyPr spcFirstLastPara="1" wrap="square" lIns="45700" tIns="45700" rIns="45700" bIns="45700" anchor="ctr" anchorCtr="0">
            <a:noAutofit/>
          </a:bodyPr>
          <a:lstStyle/>
          <a:p>
            <a:pPr marL="0" lvl="0" indent="0" algn="ctr" rtl="0">
              <a:lnSpc>
                <a:spcPct val="100000"/>
              </a:lnSpc>
              <a:spcBef>
                <a:spcPts val="0"/>
              </a:spcBef>
              <a:spcAft>
                <a:spcPts val="0"/>
              </a:spcAft>
              <a:buClr>
                <a:srgbClr val="000000"/>
              </a:buClr>
              <a:buSzPts val="3200"/>
              <a:buFont typeface="Times New Roman"/>
              <a:buNone/>
            </a:pPr>
            <a:r>
              <a:rPr lang="en-US" dirty="0">
                <a:latin typeface="Times New Roman"/>
                <a:ea typeface="Times New Roman"/>
                <a:cs typeface="Times New Roman"/>
                <a:sym typeface="Times New Roman"/>
              </a:rPr>
              <a:t>Software/Tools Requirements</a:t>
            </a:r>
            <a:endParaRPr dirty="0">
              <a:latin typeface="Times New Roman"/>
              <a:ea typeface="Times New Roman"/>
              <a:cs typeface="Times New Roman"/>
              <a:sym typeface="Times New Roman"/>
            </a:endParaRPr>
          </a:p>
        </p:txBody>
      </p:sp>
      <p:sp>
        <p:nvSpPr>
          <p:cNvPr id="114" name="Google Shape;114;p5"/>
          <p:cNvSpPr txBox="1"/>
          <p:nvPr/>
        </p:nvSpPr>
        <p:spPr>
          <a:xfrm>
            <a:off x="640080" y="1732313"/>
            <a:ext cx="7970521" cy="3477835"/>
          </a:xfrm>
          <a:prstGeom prst="rect">
            <a:avLst/>
          </a:prstGeom>
          <a:noFill/>
          <a:ln>
            <a:noFill/>
          </a:ln>
        </p:spPr>
        <p:txBody>
          <a:bodyPr spcFirstLastPara="1" wrap="square" lIns="45700" tIns="45700" rIns="45700" bIns="45700" anchor="t" anchorCtr="0">
            <a:spAutoFit/>
          </a:bodyPr>
          <a:lstStyle/>
          <a:p>
            <a:pPr marL="0" marR="0" lvl="0" indent="0" rtl="0">
              <a:lnSpc>
                <a:spcPct val="100000"/>
              </a:lnSpc>
              <a:spcBef>
                <a:spcPts val="0"/>
              </a:spcBef>
              <a:spcAft>
                <a:spcPts val="0"/>
              </a:spcAft>
              <a:buClr>
                <a:srgbClr val="000000"/>
              </a:buClr>
              <a:buSzPts val="1800"/>
            </a:pPr>
            <a:r>
              <a:rPr lang="en-US" sz="2000" b="0" i="0" u="none" strike="noStrike" cap="none" dirty="0">
                <a:solidFill>
                  <a:srgbClr val="000000"/>
                </a:solidFill>
                <a:latin typeface="Times New Roman"/>
                <a:ea typeface="Times New Roman"/>
                <a:cs typeface="Times New Roman"/>
                <a:sym typeface="Times New Roman"/>
              </a:rPr>
              <a:t>• CPU / GPU machine for computation</a:t>
            </a:r>
          </a:p>
          <a:p>
            <a:pPr marL="0" marR="0" lvl="0" indent="0" rtl="0">
              <a:lnSpc>
                <a:spcPct val="100000"/>
              </a:lnSpc>
              <a:spcBef>
                <a:spcPts val="0"/>
              </a:spcBef>
              <a:spcAft>
                <a:spcPts val="0"/>
              </a:spcAft>
              <a:buClr>
                <a:srgbClr val="000000"/>
              </a:buClr>
              <a:buSzPts val="1800"/>
            </a:pPr>
            <a:r>
              <a:rPr lang="en-US" sz="2000" b="0" i="0" u="none" strike="noStrike" cap="none" dirty="0">
                <a:solidFill>
                  <a:srgbClr val="000000"/>
                </a:solidFill>
                <a:latin typeface="Times New Roman"/>
                <a:ea typeface="Times New Roman"/>
                <a:cs typeface="Times New Roman"/>
                <a:sym typeface="Times New Roman"/>
              </a:rPr>
              <a:t>• Python environment </a:t>
            </a:r>
          </a:p>
          <a:p>
            <a:pPr marL="0" marR="0" lvl="0" indent="0" rtl="0">
              <a:lnSpc>
                <a:spcPct val="100000"/>
              </a:lnSpc>
              <a:spcBef>
                <a:spcPts val="0"/>
              </a:spcBef>
              <a:spcAft>
                <a:spcPts val="0"/>
              </a:spcAft>
              <a:buClr>
                <a:srgbClr val="000000"/>
              </a:buClr>
              <a:buSzPts val="1800"/>
            </a:pPr>
            <a:r>
              <a:rPr lang="en-US" sz="2000" b="0" i="0" u="none" strike="noStrike" cap="none" dirty="0">
                <a:solidFill>
                  <a:srgbClr val="000000"/>
                </a:solidFill>
                <a:latin typeface="Times New Roman"/>
                <a:ea typeface="Times New Roman"/>
                <a:cs typeface="Times New Roman"/>
                <a:sym typeface="Times New Roman"/>
              </a:rPr>
              <a:t>• </a:t>
            </a:r>
            <a:r>
              <a:rPr lang="en-US" sz="2000" b="0" i="0" u="none" strike="noStrike" cap="none" dirty="0" err="1">
                <a:solidFill>
                  <a:srgbClr val="000000"/>
                </a:solidFill>
                <a:latin typeface="Times New Roman"/>
                <a:ea typeface="Times New Roman"/>
                <a:cs typeface="Times New Roman"/>
                <a:sym typeface="Times New Roman"/>
              </a:rPr>
              <a:t>Streamlit</a:t>
            </a:r>
            <a:r>
              <a:rPr lang="en-US" sz="2000" b="0" i="0" u="none" strike="noStrike" cap="none" dirty="0">
                <a:solidFill>
                  <a:srgbClr val="000000"/>
                </a:solidFill>
                <a:latin typeface="Times New Roman"/>
                <a:ea typeface="Times New Roman"/>
                <a:cs typeface="Times New Roman"/>
                <a:sym typeface="Times New Roman"/>
              </a:rPr>
              <a:t>/React JS</a:t>
            </a:r>
          </a:p>
          <a:p>
            <a:pPr marL="0" marR="0" lvl="0" indent="0" rtl="0">
              <a:lnSpc>
                <a:spcPct val="100000"/>
              </a:lnSpc>
              <a:spcBef>
                <a:spcPts val="0"/>
              </a:spcBef>
              <a:spcAft>
                <a:spcPts val="0"/>
              </a:spcAft>
              <a:buClr>
                <a:srgbClr val="000000"/>
              </a:buClr>
              <a:buSzPts val="1800"/>
            </a:pPr>
            <a:r>
              <a:rPr lang="en-US" sz="2000" b="0" i="0" u="none" strike="noStrike" cap="none" dirty="0">
                <a:solidFill>
                  <a:srgbClr val="000000"/>
                </a:solidFill>
                <a:latin typeface="Times New Roman"/>
                <a:ea typeface="Times New Roman"/>
                <a:cs typeface="Times New Roman"/>
                <a:sym typeface="Times New Roman"/>
              </a:rPr>
              <a:t>• TensorFlow</a:t>
            </a:r>
          </a:p>
          <a:p>
            <a:pPr marL="0" marR="0" lvl="0" indent="0" rtl="0">
              <a:lnSpc>
                <a:spcPct val="100000"/>
              </a:lnSpc>
              <a:spcBef>
                <a:spcPts val="0"/>
              </a:spcBef>
              <a:spcAft>
                <a:spcPts val="0"/>
              </a:spcAft>
              <a:buClr>
                <a:srgbClr val="000000"/>
              </a:buClr>
              <a:buSzPts val="1800"/>
            </a:pPr>
            <a:r>
              <a:rPr lang="en-US" sz="2000" b="0" i="0" u="none" strike="noStrike" cap="none" dirty="0">
                <a:solidFill>
                  <a:srgbClr val="000000"/>
                </a:solidFill>
                <a:latin typeface="Times New Roman"/>
                <a:ea typeface="Times New Roman"/>
                <a:cs typeface="Times New Roman"/>
                <a:sym typeface="Times New Roman"/>
              </a:rPr>
              <a:t>• Scikit-Learn</a:t>
            </a:r>
          </a:p>
          <a:p>
            <a:pPr marL="0" marR="0" lvl="0" indent="0" rtl="0">
              <a:lnSpc>
                <a:spcPct val="100000"/>
              </a:lnSpc>
              <a:spcBef>
                <a:spcPts val="0"/>
              </a:spcBef>
              <a:spcAft>
                <a:spcPts val="0"/>
              </a:spcAft>
              <a:buClr>
                <a:srgbClr val="000000"/>
              </a:buClr>
              <a:buSzPts val="1800"/>
            </a:pPr>
            <a:r>
              <a:rPr lang="en-US" sz="2000" b="0" i="0" u="none" strike="noStrike" cap="none" dirty="0">
                <a:solidFill>
                  <a:srgbClr val="000000"/>
                </a:solidFill>
                <a:latin typeface="Times New Roman"/>
                <a:ea typeface="Times New Roman"/>
                <a:cs typeface="Times New Roman"/>
                <a:sym typeface="Times New Roman"/>
              </a:rPr>
              <a:t>• Open-CV</a:t>
            </a:r>
          </a:p>
          <a:p>
            <a:pPr marL="0" marR="0" lvl="0" indent="0" rtl="0">
              <a:lnSpc>
                <a:spcPct val="100000"/>
              </a:lnSpc>
              <a:spcBef>
                <a:spcPts val="0"/>
              </a:spcBef>
              <a:spcAft>
                <a:spcPts val="0"/>
              </a:spcAft>
              <a:buClr>
                <a:srgbClr val="000000"/>
              </a:buClr>
              <a:buSzPts val="1800"/>
            </a:pPr>
            <a:r>
              <a:rPr lang="en-US" sz="2000" b="0" i="0" u="none" strike="noStrike" cap="none" dirty="0">
                <a:solidFill>
                  <a:srgbClr val="000000"/>
                </a:solidFill>
                <a:latin typeface="Times New Roman"/>
                <a:ea typeface="Times New Roman"/>
                <a:cs typeface="Times New Roman"/>
                <a:sym typeface="Times New Roman"/>
              </a:rPr>
              <a:t>• Pandas </a:t>
            </a:r>
          </a:p>
          <a:p>
            <a:pPr marL="0" marR="0" lvl="0" indent="0" rtl="0">
              <a:lnSpc>
                <a:spcPct val="100000"/>
              </a:lnSpc>
              <a:spcBef>
                <a:spcPts val="0"/>
              </a:spcBef>
              <a:spcAft>
                <a:spcPts val="0"/>
              </a:spcAft>
              <a:buClr>
                <a:srgbClr val="000000"/>
              </a:buClr>
              <a:buSzPts val="1800"/>
            </a:pPr>
            <a:r>
              <a:rPr lang="en-US" sz="2000" b="0" i="0" u="none" strike="noStrike" cap="none" dirty="0">
                <a:solidFill>
                  <a:srgbClr val="000000"/>
                </a:solidFill>
                <a:latin typeface="Times New Roman"/>
                <a:ea typeface="Times New Roman"/>
                <a:cs typeface="Times New Roman"/>
                <a:sym typeface="Times New Roman"/>
              </a:rPr>
              <a:t>• Facial recognition and emotion detection libraries (e.g., </a:t>
            </a:r>
            <a:r>
              <a:rPr lang="en-US" sz="2000" b="0" i="0" u="none" strike="noStrike" cap="none" dirty="0" err="1">
                <a:solidFill>
                  <a:srgbClr val="000000"/>
                </a:solidFill>
                <a:latin typeface="Times New Roman"/>
                <a:ea typeface="Times New Roman"/>
                <a:cs typeface="Times New Roman"/>
                <a:sym typeface="Times New Roman"/>
              </a:rPr>
              <a:t>dlib</a:t>
            </a:r>
            <a:r>
              <a:rPr lang="en-US" sz="2000" b="0" i="0" u="none" strike="noStrike" cap="none" dirty="0">
                <a:solidFill>
                  <a:srgbClr val="000000"/>
                </a:solidFill>
                <a:latin typeface="Times New Roman"/>
                <a:ea typeface="Times New Roman"/>
                <a:cs typeface="Times New Roman"/>
                <a:sym typeface="Times New Roman"/>
              </a:rPr>
              <a:t>, OpenCV with </a:t>
            </a:r>
            <a:r>
              <a:rPr lang="en-US" sz="2000" b="0" i="0" u="none" strike="noStrike" cap="none" dirty="0" err="1">
                <a:solidFill>
                  <a:srgbClr val="000000"/>
                </a:solidFill>
                <a:latin typeface="Times New Roman"/>
                <a:ea typeface="Times New Roman"/>
                <a:cs typeface="Times New Roman"/>
                <a:sym typeface="Times New Roman"/>
              </a:rPr>
              <a:t>Haar</a:t>
            </a:r>
            <a:r>
              <a:rPr lang="en-US" sz="2000" b="0" i="0" u="none" strike="noStrike" cap="none" dirty="0">
                <a:solidFill>
                  <a:srgbClr val="000000"/>
                </a:solidFill>
                <a:latin typeface="Times New Roman"/>
                <a:ea typeface="Times New Roman"/>
                <a:cs typeface="Times New Roman"/>
                <a:sym typeface="Times New Roman"/>
              </a:rPr>
              <a:t> cascades or deep learning models)</a:t>
            </a:r>
          </a:p>
          <a:p>
            <a:pPr marL="0" marR="0" lvl="0" indent="0" rtl="0">
              <a:lnSpc>
                <a:spcPct val="100000"/>
              </a:lnSpc>
              <a:spcBef>
                <a:spcPts val="0"/>
              </a:spcBef>
              <a:spcAft>
                <a:spcPts val="0"/>
              </a:spcAft>
              <a:buClr>
                <a:srgbClr val="000000"/>
              </a:buClr>
              <a:buSzPts val="1800"/>
            </a:pPr>
            <a:r>
              <a:rPr lang="en-US" sz="2000" b="0" i="0" u="none" strike="noStrike" cap="none" dirty="0">
                <a:solidFill>
                  <a:srgbClr val="000000"/>
                </a:solidFill>
                <a:latin typeface="Times New Roman"/>
                <a:ea typeface="Times New Roman"/>
                <a:cs typeface="Times New Roman"/>
                <a:sym typeface="Times New Roman"/>
              </a:rPr>
              <a:t>• Natural Language Processing (NLP) libraries (e.g., NLTK, </a:t>
            </a:r>
            <a:r>
              <a:rPr lang="en-US" sz="2000" b="0" i="0" u="none" strike="noStrike" cap="none" dirty="0" err="1">
                <a:solidFill>
                  <a:srgbClr val="000000"/>
                </a:solidFill>
                <a:latin typeface="Times New Roman"/>
                <a:ea typeface="Times New Roman"/>
                <a:cs typeface="Times New Roman"/>
                <a:sym typeface="Times New Roman"/>
              </a:rPr>
              <a:t>spaCy</a:t>
            </a:r>
            <a:r>
              <a:rPr lang="en-US" sz="2000" b="0" i="0" u="none" strike="noStrike" cap="none" dirty="0">
                <a:solidFill>
                  <a:srgbClr val="000000"/>
                </a:solidFill>
                <a:latin typeface="Times New Roman"/>
                <a:ea typeface="Times New Roman"/>
                <a:cs typeface="Times New Roman"/>
                <a:sym typeface="Times New Roman"/>
              </a:rPr>
              <a:t>, GPT-based models)</a:t>
            </a:r>
          </a:p>
        </p:txBody>
      </p:sp>
      <p:sp>
        <p:nvSpPr>
          <p:cNvPr id="115" name="Google Shape;115;p5"/>
          <p:cNvSpPr txBox="1">
            <a:spLocks noGrp="1"/>
          </p:cNvSpPr>
          <p:nvPr>
            <p:ph type="sldNum" idx="12"/>
          </p:nvPr>
        </p:nvSpPr>
        <p:spPr>
          <a:xfrm>
            <a:off x="8308692" y="381000"/>
            <a:ext cx="301909" cy="288824"/>
          </a:xfrm>
          <a:prstGeom prst="rect">
            <a:avLst/>
          </a:prstGeom>
          <a:no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9</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731008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11_Default Design">
  <a:themeElements>
    <a:clrScheme name="11_Default Design">
      <a:dk1>
        <a:srgbClr val="000000"/>
      </a:dk1>
      <a:lt1>
        <a:srgbClr val="FFFFFF"/>
      </a:lt1>
      <a:dk2>
        <a:srgbClr val="A7A7A7"/>
      </a:dk2>
      <a:lt2>
        <a:srgbClr val="535353"/>
      </a:lt2>
      <a:accent1>
        <a:srgbClr val="BBE0E3"/>
      </a:accent1>
      <a:accent2>
        <a:srgbClr val="333399"/>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1_Default Design">
  <a:themeElements>
    <a:clrScheme name="11_Default Design">
      <a:dk1>
        <a:srgbClr val="000000"/>
      </a:dk1>
      <a:lt1>
        <a:srgbClr val="FFFFFF"/>
      </a:lt1>
      <a:dk2>
        <a:srgbClr val="A7A7A7"/>
      </a:dk2>
      <a:lt2>
        <a:srgbClr val="535353"/>
      </a:lt2>
      <a:accent1>
        <a:srgbClr val="BBE0E3"/>
      </a:accent1>
      <a:accent2>
        <a:srgbClr val="333399"/>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1225</TotalTime>
  <Words>5047</Words>
  <Application>Microsoft Macintosh PowerPoint</Application>
  <PresentationFormat>On-screen Show (4:3)</PresentationFormat>
  <Paragraphs>449</Paragraphs>
  <Slides>55</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Times New Roman</vt:lpstr>
      <vt:lpstr>Courier New</vt:lpstr>
      <vt:lpstr>Helvetica Neue</vt:lpstr>
      <vt:lpstr>Arial</vt:lpstr>
      <vt:lpstr>Söhne</vt:lpstr>
      <vt:lpstr>11_Default Design</vt:lpstr>
      <vt:lpstr>Real-time Emotion Analysis Enabling Empathetic Quote</vt:lpstr>
      <vt:lpstr>Problem Definition</vt:lpstr>
      <vt:lpstr>Background and Motivation</vt:lpstr>
      <vt:lpstr>Literature Survey</vt:lpstr>
      <vt:lpstr>Literature Survey</vt:lpstr>
      <vt:lpstr>Literature Survey</vt:lpstr>
      <vt:lpstr>Literature Survey</vt:lpstr>
      <vt:lpstr>Justification for the proposed problem</vt:lpstr>
      <vt:lpstr>Software/Tools Requirements</vt:lpstr>
      <vt:lpstr>Architecture / Design</vt:lpstr>
      <vt:lpstr>PowerPoint Presentation</vt:lpstr>
      <vt:lpstr>PowerPoint Presentation</vt:lpstr>
      <vt:lpstr>PowerPoint Presentation</vt:lpstr>
      <vt:lpstr>PowerPoint Presentation</vt:lpstr>
      <vt:lpstr>PowerPoint Presentation</vt:lpstr>
      <vt:lpstr>Images In Each Emotion Folder</vt:lpstr>
      <vt:lpstr>CNN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Output</vt:lpstr>
      <vt:lpstr>Timeline</vt:lpstr>
      <vt:lpstr>Bibliography</vt:lpstr>
      <vt:lpstr>Bibliography</vt:lpstr>
      <vt:lpstr>Bibliography</vt:lpstr>
      <vt:lpstr>Bibliography</vt:lpstr>
      <vt:lpstr>Bibliography</vt:lpstr>
      <vt:lpstr>Bibliography</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Medical Domain Textual Error Correction Using Deep Network Language Models</dc:title>
  <dc:creator>sundar rathinavel</dc:creator>
  <cp:lastModifiedBy>Sreya Chowdary Karuturi</cp:lastModifiedBy>
  <cp:revision>216</cp:revision>
  <dcterms:modified xsi:type="dcterms:W3CDTF">2024-01-04T07:00:41Z</dcterms:modified>
</cp:coreProperties>
</file>